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77" r:id="rId18"/>
    <p:sldId id="278" r:id="rId19"/>
    <p:sldId id="286" r:id="rId20"/>
    <p:sldId id="273" r:id="rId21"/>
    <p:sldId id="274" r:id="rId22"/>
    <p:sldId id="275" r:id="rId23"/>
    <p:sldId id="276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EAEAEA"/>
    <a:srgbClr val="A5A6AB"/>
    <a:srgbClr val="CCCC00"/>
    <a:srgbClr val="C0C0C0"/>
    <a:srgbClr val="F7FB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93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3"/>
                <c:pt idx="0">
                  <c:v>wiek przedprodukcyjny</c:v>
                </c:pt>
                <c:pt idx="1">
                  <c:v>wiek produkcyjny</c:v>
                </c:pt>
                <c:pt idx="2">
                  <c:v>wiek poprodukcyjny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38337</c:v>
                </c:pt>
                <c:pt idx="1">
                  <c:v>118781</c:v>
                </c:pt>
                <c:pt idx="2">
                  <c:v>34664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7C-47A4-A64C-CF1640CE141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3"/>
                <c:pt idx="0">
                  <c:v>wiek przedprodukcyjny</c:v>
                </c:pt>
                <c:pt idx="1">
                  <c:v>wiek produkcyjny</c:v>
                </c:pt>
                <c:pt idx="2">
                  <c:v>wiek poprodukcyjny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38508</c:v>
                </c:pt>
                <c:pt idx="1">
                  <c:v>119260</c:v>
                </c:pt>
                <c:pt idx="2">
                  <c:v>33740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7C-47A4-A64C-CF1640CE1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72990928"/>
        <c:axId val="1175665728"/>
      </c:barChart>
      <c:catAx>
        <c:axId val="1172990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75665728"/>
        <c:crosses val="autoZero"/>
        <c:auto val="1"/>
        <c:lblAlgn val="ctr"/>
        <c:lblOffset val="100"/>
        <c:noMultiLvlLbl val="0"/>
      </c:catAx>
      <c:valAx>
        <c:axId val="11756657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72990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pl-PL" sz="1700" baseline="0" dirty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Wykres. Ilość zarejestrowanych osób bezrobotnych</a:t>
            </a:r>
            <a:endParaRPr lang="pl-PL" sz="1700" baseline="0" dirty="0">
              <a:solidFill>
                <a:schemeClr val="accent6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4064746647577556"/>
          <c:y val="3.4988118104129502E-2"/>
        </c:manualLayout>
      </c:layout>
      <c:overlay val="0"/>
      <c:spPr>
        <a:solidFill>
          <a:schemeClr val="lt1"/>
        </a:solidFill>
        <a:ln w="12700" cap="flat" cmpd="sng" algn="ctr">
          <a:noFill/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5.0559834911940355E-2"/>
          <c:y val="0.17284348209542394"/>
          <c:w val="0.87610179162387314"/>
          <c:h val="0.73268975470979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VI'19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mężczyźni</c:v>
                </c:pt>
                <c:pt idx="1">
                  <c:v>wcześniej pracujący</c:v>
                </c:pt>
                <c:pt idx="2">
                  <c:v>mieszkańcy wsi</c:v>
                </c:pt>
                <c:pt idx="3">
                  <c:v>z prawem do zasiłku</c:v>
                </c:pt>
                <c:pt idx="4">
                  <c:v>ogółem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1611</c:v>
                </c:pt>
                <c:pt idx="1">
                  <c:v>2786</c:v>
                </c:pt>
                <c:pt idx="2">
                  <c:v>2145</c:v>
                </c:pt>
                <c:pt idx="3">
                  <c:v>480</c:v>
                </c:pt>
                <c:pt idx="4">
                  <c:v>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08-4723-B300-3D20D1B69B2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VI'20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mężczyźni</c:v>
                </c:pt>
                <c:pt idx="1">
                  <c:v>wcześniej pracujący</c:v>
                </c:pt>
                <c:pt idx="2">
                  <c:v>mieszkańcy wsi</c:v>
                </c:pt>
                <c:pt idx="3">
                  <c:v>z prawem do zasiłku</c:v>
                </c:pt>
                <c:pt idx="4">
                  <c:v>ogółem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2355</c:v>
                </c:pt>
                <c:pt idx="1">
                  <c:v>3933</c:v>
                </c:pt>
                <c:pt idx="2">
                  <c:v>3016</c:v>
                </c:pt>
                <c:pt idx="3">
                  <c:v>827</c:v>
                </c:pt>
                <c:pt idx="4">
                  <c:v>4610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08-4723-B300-3D20D1B69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82344576"/>
        <c:axId val="1081039616"/>
      </c:barChart>
      <c:catAx>
        <c:axId val="118234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81039616"/>
        <c:crosses val="autoZero"/>
        <c:auto val="1"/>
        <c:lblAlgn val="ctr"/>
        <c:lblOffset val="100"/>
        <c:noMultiLvlLbl val="0"/>
      </c:catAx>
      <c:valAx>
        <c:axId val="108103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82344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>
                <a:solidFill>
                  <a:schemeClr val="accent6">
                    <a:lumMod val="50000"/>
                  </a:schemeClr>
                </a:solidFill>
              </a:rPr>
              <a:t>Wykres.</a:t>
            </a:r>
            <a:r>
              <a:rPr lang="pl-PL" baseline="0">
                <a:solidFill>
                  <a:schemeClr val="accent6">
                    <a:lumMod val="50000"/>
                  </a:schemeClr>
                </a:solidFill>
              </a:rPr>
              <a:t> Stopa bezrobocia w powiecie nowotarskim</a:t>
            </a:r>
            <a:endParaRPr lang="en-US">
              <a:solidFill>
                <a:schemeClr val="accent6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Arkusz1!$A$2:$A$13</c:f>
              <c:strCache>
                <c:ptCount val="12"/>
                <c:pt idx="0">
                  <c:v>czerwiec'19</c:v>
                </c:pt>
                <c:pt idx="1">
                  <c:v>lipiec'19</c:v>
                </c:pt>
                <c:pt idx="2">
                  <c:v>sierpień'19</c:v>
                </c:pt>
                <c:pt idx="3">
                  <c:v>wrzesień'19</c:v>
                </c:pt>
                <c:pt idx="4">
                  <c:v>październik'19</c:v>
                </c:pt>
                <c:pt idx="5">
                  <c:v>listopad'19</c:v>
                </c:pt>
                <c:pt idx="6">
                  <c:v>grudzień'19</c:v>
                </c:pt>
                <c:pt idx="7">
                  <c:v>styczeń'20</c:v>
                </c:pt>
                <c:pt idx="8">
                  <c:v>luty'20</c:v>
                </c:pt>
                <c:pt idx="9">
                  <c:v>marzec'20</c:v>
                </c:pt>
                <c:pt idx="10">
                  <c:v>kwiecień'20</c:v>
                </c:pt>
                <c:pt idx="11">
                  <c:v>maj'20</c:v>
                </c:pt>
              </c:strCache>
            </c:strRef>
          </c:cat>
          <c:val>
            <c:numRef>
              <c:f>Arkusz1!$B$2:$B$13</c:f>
              <c:numCache>
                <c:formatCode>0.00%</c:formatCode>
                <c:ptCount val="12"/>
                <c:pt idx="0">
                  <c:v>4.9000000000000002E-2</c:v>
                </c:pt>
                <c:pt idx="1">
                  <c:v>4.9000000000000002E-2</c:v>
                </c:pt>
                <c:pt idx="2" formatCode="0%">
                  <c:v>0.05</c:v>
                </c:pt>
                <c:pt idx="3">
                  <c:v>4.9000000000000002E-2</c:v>
                </c:pt>
                <c:pt idx="4">
                  <c:v>5.0999999999999997E-2</c:v>
                </c:pt>
                <c:pt idx="5">
                  <c:v>5.2999999999999999E-2</c:v>
                </c:pt>
                <c:pt idx="6">
                  <c:v>5.3999999999999999E-2</c:v>
                </c:pt>
                <c:pt idx="7">
                  <c:v>5.7000000000000002E-2</c:v>
                </c:pt>
                <c:pt idx="8">
                  <c:v>5.7000000000000002E-2</c:v>
                </c:pt>
                <c:pt idx="9">
                  <c:v>5.8000000000000003E-2</c:v>
                </c:pt>
                <c:pt idx="10">
                  <c:v>6.6000000000000003E-2</c:v>
                </c:pt>
                <c:pt idx="11">
                  <c:v>6.7000000000000004E-2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4F-4424-B627-D930F7560E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78145856"/>
        <c:axId val="1081032960"/>
      </c:barChart>
      <c:catAx>
        <c:axId val="1178145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81032960"/>
        <c:crosses val="autoZero"/>
        <c:auto val="1"/>
        <c:lblAlgn val="ctr"/>
        <c:lblOffset val="100"/>
        <c:noMultiLvlLbl val="0"/>
      </c:catAx>
      <c:valAx>
        <c:axId val="1081032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7814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285024154589372E-2"/>
          <c:y val="0.1309205185874705"/>
          <c:w val="0.93641579749460624"/>
          <c:h val="0.7842161624962620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explosion val="1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943-4903-9D91-4B30456617C9}"/>
              </c:ext>
            </c:extLst>
          </c:dPt>
          <c:dPt>
            <c:idx val="1"/>
            <c:bubble3D val="0"/>
            <c:explosion val="8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943-4903-9D91-4B30456617C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0943-4903-9D91-4B30456617C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0943-4903-9D91-4B30456617C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943-4903-9D91-4B30456617C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C66-4C53-8A05-3E66F2A6785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503EEBC6-D30D-4E94-993C-9F8C2E8EAC74}" type="CELLRANGE">
                      <a:rPr lang="en-US" baseline="0"/>
                      <a:pPr/>
                      <a:t>[ZAKRES KOMÓREK]</a:t>
                    </a:fld>
                    <a:r>
                      <a:rPr lang="en-US" baseline="0"/>
                      <a:t>
</a:t>
                    </a:r>
                    <a:fld id="{4A6B8AD9-D64C-44AB-8588-5F6A75918408}" type="CATEGORYNAME">
                      <a:rPr lang="en-US" baseline="0"/>
                      <a:pPr/>
                      <a:t>[NAZWA KATEGORII]</a:t>
                    </a:fld>
                    <a:r>
                      <a:rPr lang="en-US" baseline="0"/>
                      <a:t>
</a:t>
                    </a:r>
                    <a:fld id="{6704E51E-3421-4A17-AE43-CD756C106115}" type="PERCENTAGE">
                      <a:rPr lang="en-US" baseline="0"/>
                      <a:pPr/>
                      <a:t>[PROCENTOWE]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0943-4903-9D91-4B30456617C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DC467EF-D5C5-4099-8D80-E381118D80D4}" type="CELLRANGE">
                      <a:rPr lang="en-US"/>
                      <a:pPr/>
                      <a:t>[ZAKRES KOMÓREK]</a:t>
                    </a:fld>
                    <a:r>
                      <a:rPr lang="en-US" baseline="0"/>
                      <a:t>
</a:t>
                    </a:r>
                    <a:fld id="{1E158437-C473-46D8-B742-7597A14D25D8}" type="CATEGORYNAME">
                      <a:rPr lang="en-US" baseline="0"/>
                      <a:pPr/>
                      <a:t>[NAZWA KATEGORII]</a:t>
                    </a:fld>
                    <a:r>
                      <a:rPr lang="en-US" baseline="0"/>
                      <a:t>
</a:t>
                    </a:r>
                    <a:fld id="{D91058CF-7505-47CE-B089-D5897C422C43}" type="PERCENTAGE">
                      <a:rPr lang="en-US" baseline="0"/>
                      <a:pPr/>
                      <a:t>[PROCENTOWE]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0943-4903-9D91-4B30456617C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D686240-35B8-4DEB-A284-3239004834DB}" type="CELLRANGE">
                      <a:rPr lang="en-US"/>
                      <a:pPr/>
                      <a:t>[ZAKRES KOMÓREK]</a:t>
                    </a:fld>
                    <a:r>
                      <a:rPr lang="en-US" baseline="0"/>
                      <a:t>
</a:t>
                    </a:r>
                    <a:fld id="{90A6369E-5A64-4046-B468-043E78F465FF}" type="CATEGORYNAME">
                      <a:rPr lang="en-US" baseline="0"/>
                      <a:pPr/>
                      <a:t>[NAZWA KATEGORII]</a:t>
                    </a:fld>
                    <a:r>
                      <a:rPr lang="en-US" baseline="0"/>
                      <a:t>
</a:t>
                    </a:r>
                    <a:fld id="{DA95A760-2BAF-4CAF-A285-99C9A52DE007}" type="PERCENTAGE">
                      <a:rPr lang="en-US" baseline="0"/>
                      <a:pPr/>
                      <a:t>[PROCENTOWE]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0943-4903-9D91-4B30456617C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54BA1AE-77A8-456B-977F-554318EED080}" type="CELLRANGE">
                      <a:rPr lang="en-US"/>
                      <a:pPr/>
                      <a:t>[ZAKRES KOMÓREK]</a:t>
                    </a:fld>
                    <a:r>
                      <a:rPr lang="en-US" baseline="0"/>
                      <a:t>
</a:t>
                    </a:r>
                    <a:fld id="{D002DF94-F457-425A-976D-EFC4502E3376}" type="CATEGORYNAME">
                      <a:rPr lang="en-US" baseline="0"/>
                      <a:pPr/>
                      <a:t>[NAZWA KATEGORII]</a:t>
                    </a:fld>
                    <a:r>
                      <a:rPr lang="en-US" baseline="0"/>
                      <a:t>
</a:t>
                    </a:r>
                    <a:fld id="{0D16B9B1-17AC-494F-AB0F-636DFBCA4865}" type="PERCENTAGE">
                      <a:rPr lang="en-US" baseline="0"/>
                      <a:pPr/>
                      <a:t>[PROCENTOWE]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0943-4903-9D91-4B30456617C9}"/>
                </c:ext>
              </c:extLst>
            </c:dLbl>
            <c:dLbl>
              <c:idx val="4"/>
              <c:layout>
                <c:manualLayout>
                  <c:x val="8.476467165767318E-2"/>
                  <c:y val="9.7143012296965647E-2"/>
                </c:manualLayout>
              </c:layout>
              <c:tx>
                <c:rich>
                  <a:bodyPr/>
                  <a:lstStyle/>
                  <a:p>
                    <a:fld id="{9ADD396D-E389-4AFF-B73E-4E240C91A3CC}" type="CELLRANGE">
                      <a:rPr lang="en-US" baseline="0"/>
                      <a:pPr/>
                      <a:t>[ZAKRES KOMÓREK]</a:t>
                    </a:fld>
                    <a:r>
                      <a:rPr lang="en-US" baseline="0"/>
                      <a:t>
</a:t>
                    </a:r>
                    <a:fld id="{13D93B48-B070-45B6-BFE3-0DCB59FA851B}" type="CATEGORYNAME">
                      <a:rPr lang="en-US" baseline="0"/>
                      <a:pPr/>
                      <a:t>[NAZWA KATEGORII]</a:t>
                    </a:fld>
                    <a:r>
                      <a:rPr lang="en-US" baseline="0"/>
                      <a:t>
</a:t>
                    </a:r>
                    <a:fld id="{362F7EC5-9C78-41ED-8EE8-CAD81CBC1E01}" type="PERCENTAGE">
                      <a:rPr lang="en-US" baseline="0"/>
                      <a:pPr/>
                      <a:t>[PROCENTOWE]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0943-4903-9D91-4B30456617C9}"/>
                </c:ext>
              </c:extLst>
            </c:dLbl>
            <c:dLbl>
              <c:idx val="5"/>
              <c:layout>
                <c:manualLayout>
                  <c:x val="5.8450913942821314E-2"/>
                  <c:y val="1.3198479198285444E-4"/>
                </c:manualLayout>
              </c:layout>
              <c:tx>
                <c:rich>
                  <a:bodyPr/>
                  <a:lstStyle/>
                  <a:p>
                    <a:fld id="{6F892F79-8632-4ED6-90DB-88484A4F11FB}" type="CELLRANGE">
                      <a:rPr lang="en-US" baseline="0"/>
                      <a:pPr/>
                      <a:t>[ZAKRES KOMÓREK]</a:t>
                    </a:fld>
                    <a:r>
                      <a:rPr lang="en-US" baseline="0"/>
                      <a:t>
</a:t>
                    </a:r>
                    <a:fld id="{5E35378A-ACAA-4DDE-82E5-F9A07E3425BD}" type="CATEGORYNAME">
                      <a:rPr lang="en-US" baseline="0"/>
                      <a:pPr/>
                      <a:t>[NAZWA KATEGORII]</a:t>
                    </a:fld>
                    <a:r>
                      <a:rPr lang="en-US" baseline="0"/>
                      <a:t>
</a:t>
                    </a:r>
                    <a:fld id="{DA974C30-944F-473A-81EB-05BCEEF9103C}" type="PERCENTAGE">
                      <a:rPr lang="en-US" baseline="0"/>
                      <a:pPr/>
                      <a:t>[PROCENTOWE]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4C66-4C53-8A05-3E66F2A678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Arkusz1!$A$2:$A$7</c:f>
              <c:strCache>
                <c:ptCount val="6"/>
                <c:pt idx="0">
                  <c:v>18-24 lat</c:v>
                </c:pt>
                <c:pt idx="1">
                  <c:v>25-34 lat</c:v>
                </c:pt>
                <c:pt idx="2">
                  <c:v>35-44 lat</c:v>
                </c:pt>
                <c:pt idx="3">
                  <c:v>45-54 lat</c:v>
                </c:pt>
                <c:pt idx="4">
                  <c:v>55-59 lat</c:v>
                </c:pt>
                <c:pt idx="5">
                  <c:v>60-64 lat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937</c:v>
                </c:pt>
                <c:pt idx="1">
                  <c:v>1425</c:v>
                </c:pt>
                <c:pt idx="2">
                  <c:v>898</c:v>
                </c:pt>
                <c:pt idx="3">
                  <c:v>720</c:v>
                </c:pt>
                <c:pt idx="4">
                  <c:v>399</c:v>
                </c:pt>
                <c:pt idx="5">
                  <c:v>231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Arkusz1!$B$2:$B$7</c15:f>
                <c15:dlblRangeCache>
                  <c:ptCount val="6"/>
                  <c:pt idx="0">
                    <c:v>937</c:v>
                  </c:pt>
                  <c:pt idx="1">
                    <c:v>1425</c:v>
                  </c:pt>
                  <c:pt idx="2">
                    <c:v>898</c:v>
                  </c:pt>
                  <c:pt idx="3">
                    <c:v>720</c:v>
                  </c:pt>
                  <c:pt idx="4">
                    <c:v>399</c:v>
                  </c:pt>
                  <c:pt idx="5">
                    <c:v>231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0943-4903-9D91-4B30456617C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21235417565857E-2"/>
          <c:y val="0.17156683215747132"/>
          <c:w val="0.76418589767735012"/>
          <c:h val="0.74093869409273161"/>
        </c:manualLayout>
      </c:layout>
      <c:pie3DChart>
        <c:varyColors val="1"/>
        <c:ser>
          <c:idx val="0"/>
          <c:order val="0"/>
          <c:explosion val="1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1AC-48EC-9B3B-711C4E13CB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01AC-48EC-9B3B-711C4E13CB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1AC-48EC-9B3B-711C4E13CB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1AC-48EC-9B3B-711C4E13CB2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01AC-48EC-9B3B-711C4E13CB29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2FB3500-9CCE-4400-957A-EAB9964E9284}" type="CATEGORYNAME">
                      <a:rPr lang="en-US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r>
                      <a:rPr lang="en-US" baseline="0"/>
                      <a:t> </a:t>
                    </a:r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D20E346-B8AE-46EC-AF12-09A9B7F24975}" type="VALUE">
                      <a:rPr lang="en-US" baseline="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r>
                      <a:rPr lang="en-US" baseline="0"/>
                      <a:t> </a:t>
                    </a:r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04E0833-535D-4818-833B-83C0C8813961}" type="PERCENTAGE">
                      <a:rPr lang="en-US" baseline="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[PROCENTOWE]</a:t>
                    </a:fld>
                    <a:endParaRPr lang="pl-PL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1AC-48EC-9B3B-711C4E13CB29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E9DB5A9-EE5F-4F89-B87D-0E87FEBA4F4F}" type="CATEGORYNAME">
                      <a:rPr lang="pl-PL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r>
                      <a:rPr lang="pl-PL" baseline="0"/>
                      <a:t> </a:t>
                    </a:r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DA16F7D-D6EA-4DF2-8429-E0620268700A}" type="VALUE">
                      <a:rPr lang="pl-PL" baseline="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r>
                      <a:rPr lang="pl-PL" baseline="0"/>
                      <a:t> </a:t>
                    </a:r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l-PL" baseline="0"/>
                      <a:t> </a:t>
                    </a:r>
                    <a:fld id="{B4D6E618-5153-485D-B3E1-797F4FFEFB56}" type="PERCENTAGE">
                      <a:rPr lang="pl-PL" baseline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[PROCENTOWE]</a:t>
                    </a:fld>
                    <a:endParaRPr lang="pl-PL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1AC-48EC-9B3B-711C4E13CB29}"/>
                </c:ext>
              </c:extLst>
            </c:dLbl>
            <c:dLbl>
              <c:idx val="2"/>
              <c:layout>
                <c:manualLayout>
                  <c:x val="-0.14702084061184909"/>
                  <c:y val="-0.202414470297914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B19AFB-6B56-4ECC-BA26-CF28211B120F}" type="CATEGORYNAME">
                      <a:rPr lang="en-US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r>
                      <a:rPr lang="en-US" baseline="0" dirty="0"/>
                      <a:t> </a:t>
                    </a:r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DF59A86-0CCD-4818-95B0-AA983FBC324B}" type="VALUE">
                      <a:rPr lang="en-US" baseline="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r>
                      <a:rPr lang="en-US" baseline="0" dirty="0"/>
                      <a:t> </a:t>
                    </a:r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/>
                      <a:t> </a:t>
                    </a:r>
                    <a:fld id="{35E0E44B-4151-4FEB-8CCC-F4298FD9E979}" type="PERCENTAGE">
                      <a:rPr lang="en-US" baseline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[PROCENTOWE]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825306594392785E-2"/>
                      <c:h val="0.146558570737702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1AC-48EC-9B3B-711C4E13CB29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B6257DE-3EEE-4D4D-93D5-99F688956596}" type="CATEGORYNAME">
                      <a:rPr lang="en-US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r>
                      <a:rPr lang="en-US" baseline="0"/>
                      <a:t> </a:t>
                    </a:r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49EC937-8D6F-4AF1-A496-F0EDD3FAB01A}" type="VALUE">
                      <a:rPr lang="en-US" baseline="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r>
                      <a:rPr lang="en-US" baseline="0"/>
                      <a:t> </a:t>
                    </a:r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154CFEC-B039-47C8-B6A1-BDE5A2D64474}" type="PERCENTAGE">
                      <a:rPr lang="en-US" baseline="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[PROCENTOWE]</a:t>
                    </a:fld>
                    <a:endParaRPr lang="pl-PL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1AC-48EC-9B3B-711C4E13CB29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D1D95A0-9870-4AC2-B78B-76222351C7B9}" type="CATEGORYNAME">
                      <a:rPr lang="pl-PL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r>
                      <a:rPr lang="pl-PL" baseline="0"/>
                      <a:t> </a:t>
                    </a:r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19A4F09-09E4-4305-9F6D-42B20EC510C8}" type="VALUE">
                      <a:rPr lang="pl-PL" baseline="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r>
                      <a:rPr lang="pl-PL" baseline="0"/>
                      <a:t> </a:t>
                    </a:r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5382C76-B0A8-4B6C-81B6-ABFA8FE934D1}" type="PERCENTAGE">
                      <a:rPr lang="pl-PL" baseline="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[PROCENTOWE]</a:t>
                    </a:fld>
                    <a:endParaRPr lang="pl-PL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1AC-48EC-9B3B-711C4E13CB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polic. I średnie zawodowe</c:v>
                </c:pt>
                <c:pt idx="2">
                  <c:v>LO</c:v>
                </c:pt>
                <c:pt idx="3">
                  <c:v>zasadnicze zawodowe</c:v>
                </c:pt>
                <c:pt idx="4">
                  <c:v>gimnazjalne i poniżej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587</c:v>
                </c:pt>
                <c:pt idx="1">
                  <c:v>916</c:v>
                </c:pt>
                <c:pt idx="2">
                  <c:v>655</c:v>
                </c:pt>
                <c:pt idx="3">
                  <c:v>1353</c:v>
                </c:pt>
                <c:pt idx="4">
                  <c:v>1099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Arkusz1!$B$1</c15:sqref>
                        </c15:formulaRef>
                      </c:ext>
                    </c:extLst>
                    <c:strCache>
                      <c:ptCount val="1"/>
                      <c:pt idx="0">
                        <c:v>Sprzedaż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01AC-48EC-9B3B-711C4E13C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497948189022554"/>
          <c:y val="0.11438963104226908"/>
          <c:w val="0.84363579378525111"/>
          <c:h val="0.81683183467335208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accent1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AE2-46FB-92DF-B4DAD6A5C5FE}"/>
              </c:ext>
            </c:extLst>
          </c:dPt>
          <c:dPt>
            <c:idx val="1"/>
            <c:bubble3D val="0"/>
            <c:spPr>
              <a:solidFill>
                <a:schemeClr val="accent2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AE2-46FB-92DF-B4DAD6A5C5FE}"/>
              </c:ext>
            </c:extLst>
          </c:dPt>
          <c:dPt>
            <c:idx val="2"/>
            <c:bubble3D val="0"/>
            <c:spPr>
              <a:solidFill>
                <a:schemeClr val="accent3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AE2-46FB-92DF-B4DAD6A5C5FE}"/>
              </c:ext>
            </c:extLst>
          </c:dPt>
          <c:dPt>
            <c:idx val="3"/>
            <c:bubble3D val="0"/>
            <c:spPr>
              <a:solidFill>
                <a:schemeClr val="accent4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AE2-46FB-92DF-B4DAD6A5C5FE}"/>
              </c:ext>
            </c:extLst>
          </c:dPt>
          <c:dPt>
            <c:idx val="4"/>
            <c:bubble3D val="0"/>
            <c:spPr>
              <a:solidFill>
                <a:schemeClr val="accent5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AE2-46FB-92DF-B4DAD6A5C5FE}"/>
              </c:ext>
            </c:extLst>
          </c:dPt>
          <c:dPt>
            <c:idx val="5"/>
            <c:bubble3D val="0"/>
            <c:spPr>
              <a:solidFill>
                <a:schemeClr val="accent6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AE2-46FB-92DF-B4DAD6A5C5FE}"/>
              </c:ext>
            </c:extLst>
          </c:dPt>
          <c:dPt>
            <c:idx val="6"/>
            <c:bubble3D val="0"/>
            <c:spPr>
              <a:solidFill>
                <a:schemeClr val="accent1">
                  <a:tint val="77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2AE2-46FB-92DF-B4DAD6A5C5FE}"/>
              </c:ext>
            </c:extLst>
          </c:dPt>
          <c:dLbls>
            <c:dLbl>
              <c:idx val="0"/>
              <c:layout>
                <c:manualLayout>
                  <c:x val="-9.2428549676606478E-2"/>
                  <c:y val="-9.1297088000057858E-3"/>
                </c:manualLayout>
              </c:layout>
              <c:tx>
                <c:rich>
                  <a:bodyPr/>
                  <a:lstStyle/>
                  <a:p>
                    <a:fld id="{FD2913C0-C766-49D2-B58D-55F4D3AA1AF8}" type="CATEGORYNAME">
                      <a:rPr lang="pl-PL" smtClean="0"/>
                      <a:pPr/>
                      <a:t>[NAZWA KATEGORII]</a:t>
                    </a:fld>
                    <a:r>
                      <a:rPr lang="pl-PL" baseline="0"/>
                      <a:t> </a:t>
                    </a:r>
                  </a:p>
                  <a:p>
                    <a:fld id="{F733E044-4ABF-4C9F-A929-46A4CF8FA0C5}" type="VALUE">
                      <a:rPr lang="pl-PL" baseline="0" smtClean="0"/>
                      <a:pPr/>
                      <a:t>[WARTOŚĆ]</a:t>
                    </a:fld>
                    <a:r>
                      <a:rPr lang="pl-PL" baseline="0"/>
                      <a:t> </a:t>
                    </a:r>
                  </a:p>
                  <a:p>
                    <a:fld id="{04BBF929-3338-4EFA-8B48-C2D3B4E75668}" type="PERCENTAGE">
                      <a:rPr lang="pl-PL" baseline="0" smtClean="0"/>
                      <a:pPr/>
                      <a:t>[PROCENTOWE]</a:t>
                    </a:fld>
                    <a:endParaRPr lang="pl-PL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E2-46FB-92DF-B4DAD6A5C5F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8F03062-E00A-4E1E-A3CD-10B3FA9B6EAE}" type="CATEGORYNAME">
                      <a:rPr lang="en-US" smtClean="0"/>
                      <a:pPr/>
                      <a:t>[NAZWA KATEGORII]</a:t>
                    </a:fld>
                    <a:r>
                      <a:rPr lang="en-US" baseline="0"/>
                      <a:t> </a:t>
                    </a:r>
                  </a:p>
                  <a:p>
                    <a:r>
                      <a:rPr lang="en-US" baseline="0"/>
                      <a:t> </a:t>
                    </a:r>
                    <a:fld id="{7C5AB727-399F-4207-8E19-4BA7E8C9BB24}" type="VALUE">
                      <a:rPr lang="en-US" baseline="0" smtClean="0"/>
                      <a:pPr/>
                      <a:t>[WARTOŚĆ]</a:t>
                    </a:fld>
                    <a:r>
                      <a:rPr lang="en-US" baseline="0"/>
                      <a:t> </a:t>
                    </a:r>
                  </a:p>
                  <a:p>
                    <a:fld id="{52A9DA44-D8F4-417B-9FED-1A380208EC90}" type="PERCENTAGE">
                      <a:rPr lang="en-US" baseline="0" smtClean="0"/>
                      <a:pPr/>
                      <a:t>[PROCENTOWE]</a:t>
                    </a:fld>
                    <a:endParaRPr lang="pl-PL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AE2-46FB-92DF-B4DAD6A5C5F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4C975B9-AB28-4796-A93D-D66417041B05}" type="CATEGORYNAME">
                      <a:rPr lang="en-US" smtClean="0"/>
                      <a:pPr/>
                      <a:t>[NAZWA KATEGORII]</a:t>
                    </a:fld>
                    <a:r>
                      <a:rPr lang="en-US" baseline="0"/>
                      <a:t> </a:t>
                    </a:r>
                  </a:p>
                  <a:p>
                    <a:fld id="{96370803-A674-48CB-8BE7-45819092DC9D}" type="VALUE">
                      <a:rPr lang="en-US" baseline="0" smtClean="0"/>
                      <a:pPr/>
                      <a:t>[WARTOŚĆ]</a:t>
                    </a:fld>
                    <a:r>
                      <a:rPr lang="en-US" baseline="0"/>
                      <a:t> </a:t>
                    </a:r>
                  </a:p>
                  <a:p>
                    <a:r>
                      <a:rPr lang="en-US" baseline="0"/>
                      <a:t> </a:t>
                    </a:r>
                    <a:fld id="{8AAA8B5C-897B-4CE6-BD6E-6819F3C3CF09}" type="PERCENTAGE">
                      <a:rPr lang="en-US" baseline="0"/>
                      <a:pPr/>
                      <a:t>[PROCENTOWE]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AE2-46FB-92DF-B4DAD6A5C5F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0BCA3B8-4028-4689-8CC3-311DB61D21B4}" type="CATEGORYNAME">
                      <a:rPr lang="en-US" smtClean="0"/>
                      <a:pPr/>
                      <a:t>[NAZWA KATEGORII]</a:t>
                    </a:fld>
                    <a:r>
                      <a:rPr lang="en-US" baseline="0"/>
                      <a:t> </a:t>
                    </a:r>
                  </a:p>
                  <a:p>
                    <a:r>
                      <a:rPr lang="en-US" baseline="0"/>
                      <a:t> </a:t>
                    </a:r>
                    <a:fld id="{124D45F7-2ED1-4D43-A2F7-69831F84F662}" type="VALUE">
                      <a:rPr lang="en-US" baseline="0" smtClean="0"/>
                      <a:pPr/>
                      <a:t>[WARTOŚĆ]</a:t>
                    </a:fld>
                    <a:r>
                      <a:rPr lang="en-US" baseline="0"/>
                      <a:t> </a:t>
                    </a:r>
                  </a:p>
                  <a:p>
                    <a:fld id="{6DC35023-CE0E-4564-94E0-9C0C54AD2C6D}" type="PERCENTAGE">
                      <a:rPr lang="en-US" baseline="0" smtClean="0"/>
                      <a:pPr/>
                      <a:t>[PROCENTOWE]</a:t>
                    </a:fld>
                    <a:endParaRPr lang="pl-PL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AE2-46FB-92DF-B4DAD6A5C5F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27C3B75-8C16-4422-BE14-DEC8EFF84C5D}" type="CATEGORYNAME">
                      <a:rPr lang="en-US" smtClean="0"/>
                      <a:pPr/>
                      <a:t>[NAZWA KATEGORII]</a:t>
                    </a:fld>
                    <a:r>
                      <a:rPr lang="en-US" baseline="0"/>
                      <a:t> </a:t>
                    </a:r>
                  </a:p>
                  <a:p>
                    <a:fld id="{CB589ECC-ED9B-45DB-839E-5F75F325C9C7}" type="VALUE">
                      <a:rPr lang="en-US" baseline="0" smtClean="0"/>
                      <a:pPr/>
                      <a:t>[WARTOŚĆ]</a:t>
                    </a:fld>
                    <a:r>
                      <a:rPr lang="en-US" baseline="0"/>
                      <a:t> </a:t>
                    </a:r>
                  </a:p>
                  <a:p>
                    <a:fld id="{60D7A365-03DD-401C-BD5C-6779A3D579E2}" type="PERCENTAGE">
                      <a:rPr lang="en-US" baseline="0" smtClean="0"/>
                      <a:pPr/>
                      <a:t>[PROCENTOWE]</a:t>
                    </a:fld>
                    <a:endParaRPr lang="pl-PL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AE2-46FB-92DF-B4DAD6A5C5F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F40352E-5EE7-482C-8F4A-B34EC7FB589D}" type="CATEGORYNAME">
                      <a:rPr lang="pl-PL" smtClean="0"/>
                      <a:pPr/>
                      <a:t>[NAZWA KATEGORII]</a:t>
                    </a:fld>
                    <a:r>
                      <a:rPr lang="pl-PL" baseline="0"/>
                      <a:t> </a:t>
                    </a:r>
                  </a:p>
                  <a:p>
                    <a:r>
                      <a:rPr lang="pl-PL" baseline="0"/>
                      <a:t> </a:t>
                    </a:r>
                    <a:fld id="{9B3AA2B5-F1A8-411D-969D-169C369320AC}" type="VALUE">
                      <a:rPr lang="pl-PL" baseline="0" smtClean="0"/>
                      <a:pPr/>
                      <a:t>[WARTOŚĆ]</a:t>
                    </a:fld>
                    <a:r>
                      <a:rPr lang="pl-PL" baseline="0"/>
                      <a:t> </a:t>
                    </a:r>
                  </a:p>
                  <a:p>
                    <a:fld id="{3E521626-582D-45ED-9E2C-F53B2A40A52D}" type="PERCENTAGE">
                      <a:rPr lang="pl-PL" baseline="0" smtClean="0"/>
                      <a:pPr/>
                      <a:t>[PROCENTOWE]</a:t>
                    </a:fld>
                    <a:endParaRPr lang="pl-PL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AE2-46FB-92DF-B4DAD6A5C5FE}"/>
                </c:ext>
              </c:extLst>
            </c:dLbl>
            <c:dLbl>
              <c:idx val="6"/>
              <c:layout>
                <c:manualLayout>
                  <c:x val="8.5124657605224904E-2"/>
                  <c:y val="2.18144604650195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2E18988-2AD9-4E21-B174-8F8EAD0BABB8}" type="CATEGORYNAME">
                      <a:rPr lang="en-US" smtClean="0"/>
                      <a:pPr>
                        <a:defRPr/>
                      </a:pPr>
                      <a:t>[NAZWA KATEGORII]</a:t>
                    </a:fld>
                    <a:r>
                      <a:rPr lang="en-US" baseline="0" dirty="0"/>
                      <a:t> </a:t>
                    </a:r>
                  </a:p>
                  <a:p>
                    <a:pPr>
                      <a:defRPr/>
                    </a:pPr>
                    <a:fld id="{5F14ADFB-1DA2-4271-8BCB-FDE86E1ACA6D}" type="VALUE">
                      <a:rPr lang="en-US" baseline="0" smtClean="0"/>
                      <a:pPr>
                        <a:defRPr/>
                      </a:pPr>
                      <a:t>[WARTOŚĆ]</a:t>
                    </a:fld>
                    <a:r>
                      <a:rPr lang="en-US" baseline="0" dirty="0"/>
                      <a:t> </a:t>
                    </a:r>
                  </a:p>
                  <a:p>
                    <a:pPr>
                      <a:defRPr/>
                    </a:pPr>
                    <a:fld id="{60727CE6-1584-4BDA-9258-782B8BAC0CA6}" type="PERCENTAGE">
                      <a:rPr lang="en-US" baseline="0" smtClean="0"/>
                      <a:pPr>
                        <a:defRPr/>
                      </a:pPr>
                      <a:t>[PROCENTOWE]</a:t>
                    </a:fld>
                    <a:endParaRPr lang="pl-PL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33339373022995"/>
                      <c:h val="0.144180836724232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AE2-46FB-92DF-B4DAD6A5C5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Arkusz1!$A$2:$A$8</c:f>
              <c:strCache>
                <c:ptCount val="7"/>
                <c:pt idx="0">
                  <c:v>do 1 roku</c:v>
                </c:pt>
                <c:pt idx="1">
                  <c:v>1-5 lat</c:v>
                </c:pt>
                <c:pt idx="2">
                  <c:v>5-10 lat</c:v>
                </c:pt>
                <c:pt idx="3">
                  <c:v>10-20 lat</c:v>
                </c:pt>
                <c:pt idx="4">
                  <c:v>20-30 lat</c:v>
                </c:pt>
                <c:pt idx="5">
                  <c:v>30 lat i więcej</c:v>
                </c:pt>
                <c:pt idx="6">
                  <c:v>bez stażu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804</c:v>
                </c:pt>
                <c:pt idx="1">
                  <c:v>1309</c:v>
                </c:pt>
                <c:pt idx="2">
                  <c:v>705</c:v>
                </c:pt>
                <c:pt idx="3">
                  <c:v>622</c:v>
                </c:pt>
                <c:pt idx="4">
                  <c:v>358</c:v>
                </c:pt>
                <c:pt idx="5">
                  <c:v>135</c:v>
                </c:pt>
                <c:pt idx="6">
                  <c:v>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E2-46FB-92DF-B4DAD6A5C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do 30 roku życia</c:v>
                </c:pt>
                <c:pt idx="1">
                  <c:v>długotrwale bezrobotni</c:v>
                </c:pt>
                <c:pt idx="2">
                  <c:v>powyżej 50 roku życia</c:v>
                </c:pt>
                <c:pt idx="3">
                  <c:v>korzystający ze świadczeń pomocy społecznej</c:v>
                </c:pt>
                <c:pt idx="4">
                  <c:v>posiadające co najmniej jedno dziecko do 6 roku życia</c:v>
                </c:pt>
                <c:pt idx="5">
                  <c:v>posiadające co najmniej jedno dziecko niepełnosprawne do 18 roku życia</c:v>
                </c:pt>
                <c:pt idx="6">
                  <c:v>niepełnosprawni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1733</c:v>
                </c:pt>
                <c:pt idx="1">
                  <c:v>1698</c:v>
                </c:pt>
                <c:pt idx="2">
                  <c:v>972</c:v>
                </c:pt>
                <c:pt idx="3">
                  <c:v>4</c:v>
                </c:pt>
                <c:pt idx="4">
                  <c:v>702</c:v>
                </c:pt>
                <c:pt idx="5">
                  <c:v>13</c:v>
                </c:pt>
                <c:pt idx="6">
                  <c:v>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51-4CD6-944F-F1F116BBD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90327584"/>
        <c:axId val="865645184"/>
      </c:barChart>
      <c:catAx>
        <c:axId val="990327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65645184"/>
        <c:crosses val="autoZero"/>
        <c:auto val="1"/>
        <c:lblAlgn val="ctr"/>
        <c:lblOffset val="100"/>
        <c:noMultiLvlLbl val="0"/>
      </c:catAx>
      <c:valAx>
        <c:axId val="865645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9032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4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Wykres.</a:t>
            </a:r>
            <a:r>
              <a:rPr lang="pl-PL" sz="1400" baseline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Główne przyczyny </a:t>
            </a:r>
            <a:r>
              <a:rPr lang="pl-PL" sz="1400" baseline="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wyłączeń</a:t>
            </a:r>
            <a:r>
              <a:rPr lang="pl-PL" sz="1400" baseline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z ewidencji</a:t>
            </a:r>
            <a:r>
              <a:rPr lang="pl-PL" baseline="0" dirty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pl-PL" dirty="0">
              <a:solidFill>
                <a:schemeClr val="accent6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26928461220932209"/>
          <c:y val="6.17669295632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I półrocze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3749999999999719E-3"/>
                  <c:y val="-1.428371392307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1D-44AF-805E-1BF6B56A67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podjęcie pracy</c:v>
                </c:pt>
                <c:pt idx="1">
                  <c:v>rozpoczęcie szkolenia</c:v>
                </c:pt>
                <c:pt idx="2">
                  <c:v>rozpoczęcie stażu</c:v>
                </c:pt>
                <c:pt idx="3">
                  <c:v>niepotwierdzenie gotowości do pracy</c:v>
                </c:pt>
                <c:pt idx="4">
                  <c:v>dobrowolna rezygnacja ze statusu bezrob.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1787</c:v>
                </c:pt>
                <c:pt idx="1">
                  <c:v>20</c:v>
                </c:pt>
                <c:pt idx="2">
                  <c:v>375</c:v>
                </c:pt>
                <c:pt idx="3">
                  <c:v>751</c:v>
                </c:pt>
                <c:pt idx="4">
                  <c:v>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1D-44AF-805E-1BF6B56A67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 półrocze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749999999999999E-2"/>
                  <c:y val="-1.4283713923078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1D-44AF-805E-1BF6B56A6799}"/>
                </c:ext>
              </c:extLst>
            </c:dLbl>
            <c:dLbl>
              <c:idx val="2"/>
              <c:layout>
                <c:manualLayout>
                  <c:x val="9.3749999999999997E-3"/>
                  <c:y val="-1.7854642403847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1D-44AF-805E-1BF6B56A6799}"/>
                </c:ext>
              </c:extLst>
            </c:dLbl>
            <c:dLbl>
              <c:idx val="3"/>
              <c:layout>
                <c:manualLayout>
                  <c:x val="2.34375E-2"/>
                  <c:y val="-1.7854642403847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1D-44AF-805E-1BF6B56A6799}"/>
                </c:ext>
              </c:extLst>
            </c:dLbl>
            <c:dLbl>
              <c:idx val="4"/>
              <c:layout>
                <c:manualLayout>
                  <c:x val="2.5000000000000001E-2"/>
                  <c:y val="-2.856742784615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1D-44AF-805E-1BF6B56A67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podjęcie pracy</c:v>
                </c:pt>
                <c:pt idx="1">
                  <c:v>rozpoczęcie szkolenia</c:v>
                </c:pt>
                <c:pt idx="2">
                  <c:v>rozpoczęcie stażu</c:v>
                </c:pt>
                <c:pt idx="3">
                  <c:v>niepotwierdzenie gotowości do pracy</c:v>
                </c:pt>
                <c:pt idx="4">
                  <c:v>dobrowolna rezygnacja ze statusu bezrob.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1572</c:v>
                </c:pt>
                <c:pt idx="1">
                  <c:v>10</c:v>
                </c:pt>
                <c:pt idx="2">
                  <c:v>265</c:v>
                </c:pt>
                <c:pt idx="3">
                  <c:v>253</c:v>
                </c:pt>
                <c:pt idx="4">
                  <c:v>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1D-44AF-805E-1BF6B56A67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4601184"/>
        <c:axId val="990598560"/>
        <c:axId val="0"/>
      </c:bar3DChart>
      <c:catAx>
        <c:axId val="87460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90598560"/>
        <c:crosses val="autoZero"/>
        <c:auto val="1"/>
        <c:lblAlgn val="ctr"/>
        <c:lblOffset val="100"/>
        <c:noMultiLvlLbl val="0"/>
      </c:catAx>
      <c:valAx>
        <c:axId val="99059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7460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400" dirty="0">
                <a:solidFill>
                  <a:schemeClr val="accent6">
                    <a:lumMod val="50000"/>
                  </a:schemeClr>
                </a:solidFill>
              </a:rPr>
              <a:t>Wykres.</a:t>
            </a:r>
            <a:r>
              <a:rPr lang="pl-PL" sz="1400" baseline="0" dirty="0">
                <a:solidFill>
                  <a:schemeClr val="accent6">
                    <a:lumMod val="50000"/>
                  </a:schemeClr>
                </a:solidFill>
              </a:rPr>
              <a:t> Osoby korzystające z poradnictwa zawodowego według poziomu wykształcenia</a:t>
            </a:r>
            <a:endParaRPr lang="pl-PL" sz="1400" dirty="0">
              <a:solidFill>
                <a:schemeClr val="accent6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64958334722604E-2"/>
          <c:y val="0.20256184571451641"/>
          <c:w val="0.84633589215502714"/>
          <c:h val="0.71746757756619384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explosion val="16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6E-4F53-8ECF-FAC14812DDA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6E-4F53-8ECF-FAC14812DDA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A7C-41C5-85FD-EBEBA373377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86E-4F53-8ECF-FAC14812DDA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86E-4F53-8ECF-FAC14812DDA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LO</c:v>
                </c:pt>
                <c:pt idx="3">
                  <c:v>zasadnicze zawodowe</c:v>
                </c:pt>
                <c:pt idx="4">
                  <c:v>gimnazjalne i poniżej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18</c:v>
                </c:pt>
                <c:pt idx="1">
                  <c:v>30</c:v>
                </c:pt>
                <c:pt idx="2">
                  <c:v>17</c:v>
                </c:pt>
                <c:pt idx="3">
                  <c:v>24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7C-41C5-85FD-EBEBA37337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4E3F41-2E69-4D1D-8C89-3B1ADD270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513BE91-42A6-4173-A087-FB29C44A7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E8233B-E5FD-4855-8120-E0BDEACF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1CA77A-581B-4245-B378-AB977FA12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17BC2A5-18E6-4DBC-9CB5-2167C53C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995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A517D3-8121-4922-B1FB-9CB619177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AF40014-1E8D-450A-8DAA-E7235EE10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E30FA9-962C-4560-88AD-5981B65DE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4BAAB3C-0C26-4D88-A155-D62BD4BF2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B5F417-7422-435F-9C70-872545341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8433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19E35D7-707F-481A-8EB4-CC35AF46D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EE67F6-C451-4A41-82F2-0F72E958D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96462A-F396-467E-9858-5EC6BBEB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D6B09AC-5AC8-4780-852C-AD9E110D8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D07D9C-FF44-4C18-B9B0-26AAEDC42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292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3C11E-0C6E-4ECB-B72C-2211DBF7D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3E0477-80B5-4071-A678-BCF90CC5F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CEE133-E563-4A67-9406-97DFA7D41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F85F487-227D-4640-A1F4-FB378392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92FBAD-E067-4172-839A-6F2C58EF4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948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98E31F-7CCD-4634-922A-AA9729C9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5346FF2-2C89-4AEC-866E-0D892293F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CA7FB2-10F7-4C7B-8354-A977A37B0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596C277-78D4-4A4A-B814-26359B71E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083A058-C552-4C30-AA7F-44498001A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919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830D9B-8BB2-4A5E-B36E-B6F406A2C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75E212-C327-4236-A089-B76AF29384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499322E-8350-4D1E-BC04-0658093B5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6075B46-F151-4F4B-9C86-DCD9C55B3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9FBB6B8-34FC-4D95-948C-74B02E5F6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3AA4C4D-5605-4717-95CA-38A579ADB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91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6AAAE1-B512-4FD7-A414-39C469269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780B78-9775-4100-819A-2CA5B027C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1E874E7-2F9C-4D12-8021-28C2924BB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CC71550-50CE-4327-8171-D33C6B5C4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B0692E9-80D5-4115-BFA9-A5F1F0AB9F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36B5412-435A-4FBD-A666-6B4891EB6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11B90EF-0B40-4797-989F-A6A586505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8E7F0FD-B228-4F19-A495-54BECE5BC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9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874129-48CA-4B55-A31B-FF9B7D97F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1FB292B-D876-4D6F-AF85-A1620F207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67389B6-3AB7-41E1-97D6-286418665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9B477B0-7FD1-468A-B80B-AAC28DFB7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473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77C8B9E-B530-4364-A8FA-D593180D2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5C656B4-5D59-4CCF-B5E5-0022E325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A19D0EC-33D3-4960-B736-54596507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85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AB0D13-4E01-4ABE-9AD4-B09FF74F5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A64927-05ED-4F4A-85A7-8AEBACF16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59376AE-1FA6-4181-A0FC-AD3AC9A99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32F7A7A-23EB-49F5-8432-45F560B69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37DB874-9234-47DE-90CF-CDC7A325D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DA9B553-BE44-43DB-9A66-C351700D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100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B6DD35-2EC8-4BE3-8B11-CF8EC5E1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DBB68CE-D304-40BA-B27F-37AA295530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2F65A1B-9035-4998-86E0-F639EFBB8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3FEE27F-4753-4679-A6CB-B83937F43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B6A8519-1791-4CAE-97E9-0CABFE10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135BE0A-852D-4842-8E11-96C4062A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42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73A4CE5-9DD5-4312-8548-BC57F57AB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70977B8-7955-4BB8-9827-AC0C92898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3646DBA-DBC1-4C93-985B-47B184C67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AB9F9-A3DC-44BE-9667-B0636E2EAEB5}" type="datetimeFigureOut">
              <a:rPr lang="pl-PL" smtClean="0"/>
              <a:t>07.08.2020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9C9055-3086-4AC5-AD21-8C7F0B95F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3CC2149-4F99-4AD1-A0E8-CEA2DF1CEE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4CFAC-DD74-486D-A86E-B37256EBB2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435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BBC4B3-E3FE-4B87-BB2F-86B9DB7079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Rynek Pracy w Powiecie Nowotarskim</a:t>
            </a:r>
            <a:endParaRPr lang="pl-P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AAB37AA-7B4E-474E-AFBB-F4F2DA5A8D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I Półroczu 2020 roku</a:t>
            </a:r>
            <a:endParaRPr lang="pl-PL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3" descr="logo1">
            <a:extLst>
              <a:ext uri="{FF2B5EF4-FFF2-40B4-BE49-F238E27FC236}">
                <a16:creationId xmlns:a16="http://schemas.microsoft.com/office/drawing/2014/main" id="{FCE5645E-6C54-4DDB-9AF3-265E0BEA5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763688" cy="1052736"/>
          </a:xfrm>
          <a:prstGeom prst="rect">
            <a:avLst/>
          </a:prstGeom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7EE60E12-E2A4-4115-AAEC-1A8985117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0" y="0"/>
            <a:ext cx="1547664" cy="13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4925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EC182DA-6E78-4A1B-AD48-AC59B667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3228191" cy="5571066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Bezrobotni według wykształcenia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401FB658-7264-44A3-87B4-64F45059F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995B92DA-EF62-4FF3-A615-045D327F1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27485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3CA9564D-D5FF-4C5D-98EB-5AFBC35BEC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766817"/>
              </p:ext>
            </p:extLst>
          </p:nvPr>
        </p:nvGraphicFramePr>
        <p:xfrm>
          <a:off x="4512467" y="279700"/>
          <a:ext cx="6986887" cy="589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44758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D9E3FB6-3814-41C7-8E51-BF54A15AF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Bezrobotni</a:t>
            </a:r>
            <a:r>
              <a:rPr lang="en-US" sz="28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według</a:t>
            </a:r>
            <a:r>
              <a:rPr lang="en-US" sz="28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dotychczasowego</a:t>
            </a:r>
            <a:r>
              <a:rPr lang="en-US" sz="28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stażu</a:t>
            </a:r>
            <a:r>
              <a:rPr lang="en-US" sz="28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pracy</a:t>
            </a:r>
            <a:endParaRPr lang="en-US" sz="2800" b="1" kern="1200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CFD9FCE-B116-407C-96F5-520703CCDBCB}"/>
              </a:ext>
            </a:extLst>
          </p:cNvPr>
          <p:cNvSpPr txBox="1"/>
          <p:nvPr/>
        </p:nvSpPr>
        <p:spPr>
          <a:xfrm>
            <a:off x="5099328" y="365125"/>
            <a:ext cx="6064722" cy="19672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porównaniu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do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czerwca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2019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roku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, w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ogółem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zarejestrowanych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najbardziej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wzrósł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odsetek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ze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stażem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pracy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od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roku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pl-PL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d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o 5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lat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– o 1,9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punktu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procentowego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Osoby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dotychczas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niepracujące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to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grupa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licząca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677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,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tj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15%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ogó</a:t>
            </a:r>
            <a:r>
              <a:rPr lang="pl-PL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łu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Spośród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wcześniej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pracujących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najliczniejszą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grupę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stanowiły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osoby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ze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stażem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pracy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od 1 do 5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lat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– 1309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(28%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ogółu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).</a:t>
            </a:r>
          </a:p>
        </p:txBody>
      </p:sp>
      <p:pic>
        <p:nvPicPr>
          <p:cNvPr id="6" name="Picture 13" descr="logo1">
            <a:extLst>
              <a:ext uri="{FF2B5EF4-FFF2-40B4-BE49-F238E27FC236}">
                <a16:creationId xmlns:a16="http://schemas.microsoft.com/office/drawing/2014/main" id="{F15F9149-EA5E-4E16-9763-94BD84696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herb">
            <a:extLst>
              <a:ext uri="{FF2B5EF4-FFF2-40B4-BE49-F238E27FC236}">
                <a16:creationId xmlns:a16="http://schemas.microsoft.com/office/drawing/2014/main" id="{9398B20D-B29A-49A8-8F9B-CB1B8659F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5D3625C-1613-4541-A607-8CC8C0E960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184833"/>
              </p:ext>
            </p:extLst>
          </p:nvPr>
        </p:nvGraphicFramePr>
        <p:xfrm>
          <a:off x="1079487" y="2645520"/>
          <a:ext cx="10117304" cy="3985734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315367">
                  <a:extLst>
                    <a:ext uri="{9D8B030D-6E8A-4147-A177-3AD203B41FA5}">
                      <a16:colId xmlns:a16="http://schemas.microsoft.com/office/drawing/2014/main" val="3582165760"/>
                    </a:ext>
                  </a:extLst>
                </a:gridCol>
                <a:gridCol w="1129589">
                  <a:extLst>
                    <a:ext uri="{9D8B030D-6E8A-4147-A177-3AD203B41FA5}">
                      <a16:colId xmlns:a16="http://schemas.microsoft.com/office/drawing/2014/main" val="4048942241"/>
                    </a:ext>
                  </a:extLst>
                </a:gridCol>
                <a:gridCol w="1398840">
                  <a:extLst>
                    <a:ext uri="{9D8B030D-6E8A-4147-A177-3AD203B41FA5}">
                      <a16:colId xmlns:a16="http://schemas.microsoft.com/office/drawing/2014/main" val="65177516"/>
                    </a:ext>
                  </a:extLst>
                </a:gridCol>
                <a:gridCol w="1153283">
                  <a:extLst>
                    <a:ext uri="{9D8B030D-6E8A-4147-A177-3AD203B41FA5}">
                      <a16:colId xmlns:a16="http://schemas.microsoft.com/office/drawing/2014/main" val="3276225235"/>
                    </a:ext>
                  </a:extLst>
                </a:gridCol>
                <a:gridCol w="1437611">
                  <a:extLst>
                    <a:ext uri="{9D8B030D-6E8A-4147-A177-3AD203B41FA5}">
                      <a16:colId xmlns:a16="http://schemas.microsoft.com/office/drawing/2014/main" val="2481330035"/>
                    </a:ext>
                  </a:extLst>
                </a:gridCol>
                <a:gridCol w="2682614">
                  <a:extLst>
                    <a:ext uri="{9D8B030D-6E8A-4147-A177-3AD203B41FA5}">
                      <a16:colId xmlns:a16="http://schemas.microsoft.com/office/drawing/2014/main" val="2814035518"/>
                    </a:ext>
                  </a:extLst>
                </a:gridCol>
              </a:tblGrid>
              <a:tr h="405996">
                <a:tc rowSpan="2">
                  <a:txBody>
                    <a:bodyPr/>
                    <a:lstStyle/>
                    <a:p>
                      <a:r>
                        <a:rPr lang="pl-PL" sz="1300" b="0" cap="all" spc="150" dirty="0">
                          <a:solidFill>
                            <a:schemeClr val="lt1"/>
                          </a:solidFill>
                          <a:latin typeface="+mj-lt"/>
                        </a:rPr>
                        <a:t>Staż pracy</a:t>
                      </a:r>
                    </a:p>
                  </a:txBody>
                  <a:tcPr marL="93041" marR="93041" marT="93041" marB="9304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300" b="0" cap="all" spc="150" dirty="0">
                          <a:solidFill>
                            <a:schemeClr val="lt1"/>
                          </a:solidFill>
                          <a:latin typeface="+mj-lt"/>
                        </a:rPr>
                        <a:t>VI 2019</a:t>
                      </a:r>
                    </a:p>
                  </a:txBody>
                  <a:tcPr marL="93041" marR="93041" marT="93041" marB="9304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300" b="0" cap="all" spc="150" dirty="0">
                          <a:solidFill>
                            <a:schemeClr val="lt1"/>
                          </a:solidFill>
                          <a:latin typeface="+mj-lt"/>
                        </a:rPr>
                        <a:t>VI 2020</a:t>
                      </a:r>
                    </a:p>
                  </a:txBody>
                  <a:tcPr marL="93041" marR="93041" marT="93041" marB="9304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300" b="0" cap="all" spc="150" dirty="0">
                          <a:solidFill>
                            <a:schemeClr val="lt1"/>
                          </a:solidFill>
                          <a:latin typeface="+mj-lt"/>
                        </a:rPr>
                        <a:t>Różnica w punktach procentowych</a:t>
                      </a:r>
                    </a:p>
                  </a:txBody>
                  <a:tcPr marL="93041" marR="93041" marT="93041" marB="9304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242123"/>
                  </a:ext>
                </a:extLst>
              </a:tr>
              <a:tr h="37253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ilość</a:t>
                      </a:r>
                    </a:p>
                  </a:txBody>
                  <a:tcPr marL="93041" marR="93041" marT="93041" marB="93041">
                    <a:lnL w="38100" cmpd="sng">
                      <a:noFill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udział %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ilość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udział %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381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943994"/>
                  </a:ext>
                </a:extLst>
              </a:tr>
              <a:tr h="372536">
                <a:tc>
                  <a:txBody>
                    <a:bodyPr/>
                    <a:lstStyle/>
                    <a:p>
                      <a:r>
                        <a:rPr lang="pl-PL" sz="14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do 1 roku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538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16,2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804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17,4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1,2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627014"/>
                  </a:ext>
                </a:extLst>
              </a:tr>
              <a:tr h="372536">
                <a:tc>
                  <a:txBody>
                    <a:bodyPr/>
                    <a:lstStyle/>
                    <a:p>
                      <a:r>
                        <a:rPr lang="pl-PL" sz="14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1 – 5 lat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884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26,5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1309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28,4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1,9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030074"/>
                  </a:ext>
                </a:extLst>
              </a:tr>
              <a:tr h="372536">
                <a:tc>
                  <a:txBody>
                    <a:bodyPr/>
                    <a:lstStyle/>
                    <a:p>
                      <a:r>
                        <a:rPr lang="pl-PL" sz="14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5 – 10 lat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541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16,2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705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15,3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-0,9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737001"/>
                  </a:ext>
                </a:extLst>
              </a:tr>
              <a:tr h="372536">
                <a:tc>
                  <a:txBody>
                    <a:bodyPr/>
                    <a:lstStyle/>
                    <a:p>
                      <a:r>
                        <a:rPr lang="pl-PL" sz="14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10 – 20 lat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465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14,0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622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13,5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-0,5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679116"/>
                  </a:ext>
                </a:extLst>
              </a:tr>
              <a:tr h="372536">
                <a:tc>
                  <a:txBody>
                    <a:bodyPr/>
                    <a:lstStyle/>
                    <a:p>
                      <a:r>
                        <a:rPr lang="pl-PL" sz="14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20 – 30 lat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270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8,1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358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7,8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-0,3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855054"/>
                  </a:ext>
                </a:extLst>
              </a:tr>
              <a:tr h="372536">
                <a:tc>
                  <a:txBody>
                    <a:bodyPr/>
                    <a:lstStyle/>
                    <a:p>
                      <a:r>
                        <a:rPr lang="pl-PL" sz="14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30 lat i więcej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88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2,6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135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2,9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0,3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174492"/>
                  </a:ext>
                </a:extLst>
              </a:tr>
              <a:tr h="372536">
                <a:tc>
                  <a:txBody>
                    <a:bodyPr/>
                    <a:lstStyle/>
                    <a:p>
                      <a:r>
                        <a:rPr lang="pl-PL" sz="14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bez stażu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548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16,4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>
                          <a:solidFill>
                            <a:schemeClr val="tx1"/>
                          </a:solidFill>
                          <a:latin typeface="+mj-lt"/>
                        </a:rPr>
                        <a:t>677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14,7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-1,7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194884"/>
                  </a:ext>
                </a:extLst>
              </a:tr>
              <a:tr h="372536">
                <a:tc>
                  <a:txBody>
                    <a:bodyPr/>
                    <a:lstStyle/>
                    <a:p>
                      <a:r>
                        <a:rPr lang="pl-PL" sz="1400" b="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Razem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3334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100,0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4610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0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100,0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cap="none" spc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93041" marR="93041" marT="93041" marB="9304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622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01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603674E-D3CB-4BDE-864E-C4DA88F7B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Bezrobotni według stażu pracy</a:t>
            </a: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34CF09FC-0637-4DC6-B2D5-14841255C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8A4EA047-DBCE-472E-81B1-EA02EF465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27485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6B2BC498-CD00-4B73-8D56-07AF1C0642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441703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24296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E1B04B7-9CA1-4305-A891-D0D94C0A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Bezrobotni</a:t>
            </a:r>
            <a:r>
              <a:rPr lang="en-US" sz="32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według</a:t>
            </a:r>
            <a:r>
              <a:rPr lang="en-US" sz="32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czasu</a:t>
            </a:r>
            <a:r>
              <a:rPr lang="en-US" sz="32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pozostawiania</a:t>
            </a:r>
            <a:r>
              <a:rPr lang="en-US" sz="32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bez </a:t>
            </a:r>
            <a:r>
              <a:rPr lang="en-US" sz="32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pracy</a:t>
            </a:r>
            <a:r>
              <a:rPr lang="en-US" sz="32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7BBE0AA-2FAF-49D0-890A-D168D8F2BF14}"/>
              </a:ext>
            </a:extLst>
          </p:cNvPr>
          <p:cNvSpPr txBox="1"/>
          <p:nvPr/>
        </p:nvSpPr>
        <p:spPr>
          <a:xfrm>
            <a:off x="5116288" y="365125"/>
            <a:ext cx="6002636" cy="2039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Na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koniec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czerwca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2020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roku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w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urzędzie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było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zarejestrowanych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1249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pozostających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bez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pracy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powyżej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12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miesięcy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Stanowiły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one 27%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wszystkich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zarejestrowanych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Przy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ogólnym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wzroście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bezrobocia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w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powiecie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o 38%,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liczba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pozostających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bez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pracy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dłużej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niż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rok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wzrosła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o 7%. Na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długotrwałe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bezrobocie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narażone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są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osoby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starsze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lub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osoby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posiadające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niskie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kwalifikacje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</a:p>
        </p:txBody>
      </p:sp>
      <p:pic>
        <p:nvPicPr>
          <p:cNvPr id="5" name="Picture 13" descr="logo1">
            <a:extLst>
              <a:ext uri="{FF2B5EF4-FFF2-40B4-BE49-F238E27FC236}">
                <a16:creationId xmlns:a16="http://schemas.microsoft.com/office/drawing/2014/main" id="{FF6FF532-C407-4E03-8B0B-4883B255C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herb">
            <a:extLst>
              <a:ext uri="{FF2B5EF4-FFF2-40B4-BE49-F238E27FC236}">
                <a16:creationId xmlns:a16="http://schemas.microsoft.com/office/drawing/2014/main" id="{01489F69-8BF4-44DB-AAB3-FDBDAA5E0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2EF30F35-BBC8-4178-BAE9-DD2C1D5924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352135"/>
              </p:ext>
            </p:extLst>
          </p:nvPr>
        </p:nvGraphicFramePr>
        <p:xfrm>
          <a:off x="618424" y="2767579"/>
          <a:ext cx="11164826" cy="3430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722">
                  <a:extLst>
                    <a:ext uri="{9D8B030D-6E8A-4147-A177-3AD203B41FA5}">
                      <a16:colId xmlns:a16="http://schemas.microsoft.com/office/drawing/2014/main" val="1092715236"/>
                    </a:ext>
                  </a:extLst>
                </a:gridCol>
                <a:gridCol w="1237405">
                  <a:extLst>
                    <a:ext uri="{9D8B030D-6E8A-4147-A177-3AD203B41FA5}">
                      <a16:colId xmlns:a16="http://schemas.microsoft.com/office/drawing/2014/main" val="2447622152"/>
                    </a:ext>
                  </a:extLst>
                </a:gridCol>
                <a:gridCol w="1657282">
                  <a:extLst>
                    <a:ext uri="{9D8B030D-6E8A-4147-A177-3AD203B41FA5}">
                      <a16:colId xmlns:a16="http://schemas.microsoft.com/office/drawing/2014/main" val="1626456606"/>
                    </a:ext>
                  </a:extLst>
                </a:gridCol>
                <a:gridCol w="1237405">
                  <a:extLst>
                    <a:ext uri="{9D8B030D-6E8A-4147-A177-3AD203B41FA5}">
                      <a16:colId xmlns:a16="http://schemas.microsoft.com/office/drawing/2014/main" val="638944506"/>
                    </a:ext>
                  </a:extLst>
                </a:gridCol>
                <a:gridCol w="1455864">
                  <a:extLst>
                    <a:ext uri="{9D8B030D-6E8A-4147-A177-3AD203B41FA5}">
                      <a16:colId xmlns:a16="http://schemas.microsoft.com/office/drawing/2014/main" val="3120275000"/>
                    </a:ext>
                  </a:extLst>
                </a:gridCol>
                <a:gridCol w="2348148">
                  <a:extLst>
                    <a:ext uri="{9D8B030D-6E8A-4147-A177-3AD203B41FA5}">
                      <a16:colId xmlns:a16="http://schemas.microsoft.com/office/drawing/2014/main" val="388905100"/>
                    </a:ext>
                  </a:extLst>
                </a:gridCol>
              </a:tblGrid>
              <a:tr h="355307">
                <a:tc rowSpan="2">
                  <a:txBody>
                    <a:bodyPr/>
                    <a:lstStyle/>
                    <a:p>
                      <a:r>
                        <a:rPr lang="pl-PL" sz="1600" dirty="0"/>
                        <a:t>Czas bez pracy</a:t>
                      </a:r>
                    </a:p>
                  </a:txBody>
                  <a:tcPr marL="87370" marR="87370" marT="43685" marB="43685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VI 2019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VI 2020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Różnica w punktach procentowych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823539"/>
                  </a:ext>
                </a:extLst>
              </a:tr>
              <a:tr h="38443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ilość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udział %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ilość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udział %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35137"/>
                  </a:ext>
                </a:extLst>
              </a:tr>
              <a:tr h="38443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do 1 miesiąca</a:t>
                      </a:r>
                    </a:p>
                  </a:txBody>
                  <a:tcPr marL="87370" marR="87370" marT="43685" marB="4368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330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9,9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423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9,2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-0,7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64638"/>
                  </a:ext>
                </a:extLst>
              </a:tr>
              <a:tr h="38443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1 – 3 miesięcy</a:t>
                      </a:r>
                    </a:p>
                  </a:txBody>
                  <a:tcPr marL="87370" marR="87370" marT="43685" marB="4368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563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/>
                        <a:t>16,9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1021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22,1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5,2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970523"/>
                  </a:ext>
                </a:extLst>
              </a:tr>
              <a:tr h="38443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3 – 6 miesięcy</a:t>
                      </a:r>
                    </a:p>
                  </a:txBody>
                  <a:tcPr marL="87370" marR="87370" marT="43685" marB="4368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591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17,7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/>
                        <a:t>911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19,8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2,1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843847"/>
                  </a:ext>
                </a:extLst>
              </a:tr>
              <a:tr h="38443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6 – 12 miesięcy</a:t>
                      </a:r>
                    </a:p>
                  </a:txBody>
                  <a:tcPr marL="87370" marR="87370" marT="43685" marB="4368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678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/>
                        <a:t>20,3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/>
                        <a:t>1006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21,8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1,5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566047"/>
                  </a:ext>
                </a:extLst>
              </a:tr>
              <a:tr h="38443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12 – 24 miesięcy</a:t>
                      </a:r>
                    </a:p>
                  </a:txBody>
                  <a:tcPr marL="87370" marR="87370" marT="43685" marB="4368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488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14,6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602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13,1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-1,5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063604"/>
                  </a:ext>
                </a:extLst>
              </a:tr>
              <a:tr h="38443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powyżej 24 miesięcy</a:t>
                      </a:r>
                    </a:p>
                  </a:txBody>
                  <a:tcPr marL="87370" marR="87370" marT="43685" marB="4368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/>
                        <a:t>684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/>
                        <a:t>20,6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647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14,0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-6,6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939055"/>
                  </a:ext>
                </a:extLst>
              </a:tr>
              <a:tr h="38443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Razem</a:t>
                      </a:r>
                    </a:p>
                  </a:txBody>
                  <a:tcPr marL="87370" marR="87370" marT="43685" marB="4368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/>
                        <a:t>3334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/>
                        <a:t>100,0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/>
                        <a:t>4610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100,0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-</a:t>
                      </a:r>
                    </a:p>
                  </a:txBody>
                  <a:tcPr marL="87370" marR="87370" marT="43685" marB="43685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148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883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02BB67-F68A-47AB-A200-4BD746A70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899" y="731662"/>
            <a:ext cx="10515600" cy="473971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6">
                    <a:lumMod val="50000"/>
                  </a:schemeClr>
                </a:solidFill>
              </a:rPr>
              <a:t>Wśród bezrobotnych najczęściej występowały następujące zawody</a:t>
            </a: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DBEDDE-E759-4AAA-B1FE-B07252964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405"/>
            <a:ext cx="10515600" cy="4552558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Sprzedawca					- 496 osób		     47 ofert</a:t>
            </a:r>
          </a:p>
          <a:p>
            <a:r>
              <a:rPr lang="pl-PL" sz="2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Kucharz					- 175 osób		       9 ofert</a:t>
            </a:r>
          </a:p>
          <a:p>
            <a:r>
              <a:rPr lang="pl-PL" sz="2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Pomocniczy robotnik budowlany		- 127 osób		     44 oferty</a:t>
            </a:r>
          </a:p>
          <a:p>
            <a:r>
              <a:rPr lang="pl-PL" sz="2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Fryzjer					- 110 osób		       6 ofert</a:t>
            </a:r>
          </a:p>
          <a:p>
            <a:r>
              <a:rPr lang="pl-PL" sz="2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Kelner					- 84 osoby		     20 ofert</a:t>
            </a:r>
          </a:p>
          <a:p>
            <a:r>
              <a:rPr lang="pl-PL" sz="2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Mechanik pojazdów samochodowych	- 81 osób		       4 oferty</a:t>
            </a:r>
          </a:p>
          <a:p>
            <a:r>
              <a:rPr lang="pl-PL" sz="2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Stolarz					- 77 osób		     14 ofert</a:t>
            </a:r>
          </a:p>
          <a:p>
            <a:r>
              <a:rPr lang="pl-PL" sz="2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Pomoc kuchenna				- 70 osób		     24 oferty</a:t>
            </a:r>
          </a:p>
          <a:p>
            <a:r>
              <a:rPr lang="pl-PL" sz="2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Krawiec					- 66 osób		       2 oferty</a:t>
            </a:r>
          </a:p>
          <a:p>
            <a:r>
              <a:rPr lang="pl-PL" sz="2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Robotnik gospodarczy			- 61 osób	                   20 ofert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22FF3FE-A033-4EB0-A025-EA86DD47F778}"/>
              </a:ext>
            </a:extLst>
          </p:cNvPr>
          <p:cNvSpPr txBox="1"/>
          <p:nvPr/>
        </p:nvSpPr>
        <p:spPr>
          <a:xfrm>
            <a:off x="9133242" y="761105"/>
            <a:ext cx="1785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accent6">
                    <a:lumMod val="50000"/>
                  </a:schemeClr>
                </a:solidFill>
              </a:rPr>
              <a:t>Zgłoszone w I półroczu 2020 roku oferty pracy w tych zawodach</a:t>
            </a:r>
          </a:p>
        </p:txBody>
      </p:sp>
      <p:pic>
        <p:nvPicPr>
          <p:cNvPr id="5" name="Picture 13" descr="logo1">
            <a:extLst>
              <a:ext uri="{FF2B5EF4-FFF2-40B4-BE49-F238E27FC236}">
                <a16:creationId xmlns:a16="http://schemas.microsoft.com/office/drawing/2014/main" id="{8E99C57E-20C4-4BA6-8B72-F14AF2E66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193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herb">
            <a:extLst>
              <a:ext uri="{FF2B5EF4-FFF2-40B4-BE49-F238E27FC236}">
                <a16:creationId xmlns:a16="http://schemas.microsoft.com/office/drawing/2014/main" id="{9552F620-B93A-4FE7-BAE1-DC2559E67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6149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04E8060-FEFB-4451-AE73-22F10CBF9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FFFFFF"/>
                </a:solidFill>
              </a:rPr>
              <a:t>Osoby będące w szczególnej sytuacji na rynku pracy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84FDFD-BB89-4CE2-B3EF-2AB46C867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Znowelizowana w 2014 roku ustawa o promocji zatrudnienia i instytucjach rynku pracy definiuje grupy osób bezrobotnych szczególnie zagrożonych na rynku pracy, którym przysługuje pierwszeństwo w skierowaniu do udziału w programach specjalnych. Należą do nich osoby:</a:t>
            </a:r>
          </a:p>
          <a:p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do 30 roku życia</a:t>
            </a:r>
          </a:p>
          <a:p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długotrwale bezrobotne</a:t>
            </a:r>
          </a:p>
          <a:p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powyżej 50 roku życia</a:t>
            </a:r>
          </a:p>
          <a:p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korzystające ze świadczeń pomocy społecznej</a:t>
            </a:r>
          </a:p>
          <a:p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posiadające co najmniej jedno dziecko do 6 roku życia</a:t>
            </a:r>
          </a:p>
          <a:p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Posiadające co najmniej jedno dziecko niepełnosprawne do 18 roku życia.</a:t>
            </a:r>
          </a:p>
          <a:p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niepełnosprawne</a:t>
            </a:r>
          </a:p>
          <a:p>
            <a:endParaRPr lang="pl-PL" sz="2200" dirty="0"/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A1FEE376-5086-476F-913C-64A833D9F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A8E6DA97-988A-4A22-ACCD-7D9CAF486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0059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42E46A8-1CB8-4031-8665-DF11536F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br>
              <a:rPr lang="pl-PL" sz="1900" dirty="0"/>
            </a:br>
            <a:r>
              <a:rPr lang="pl-PL" sz="1900" dirty="0">
                <a:solidFill>
                  <a:schemeClr val="accent6">
                    <a:lumMod val="50000"/>
                  </a:schemeClr>
                </a:solidFill>
              </a:rPr>
              <a:t>Na koniec czerwca 2020 roku, co najmniej do jednej kategorii osób bezrobotnych, będących w szczególnej sytuacji na rynku pracy należało 80% wszystkich zarejestrowanych.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85D6AF81-261E-4884-BF88-96C0E4705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657148ED-B869-45C1-9DB3-E6DC77097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21396C21-771A-4A8C-8952-8F8AEAB378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058213"/>
              </p:ext>
            </p:extLst>
          </p:nvPr>
        </p:nvGraphicFramePr>
        <p:xfrm>
          <a:off x="1115568" y="2269730"/>
          <a:ext cx="10168128" cy="3993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46538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E7CDAA-AEEF-454B-9631-438E24E76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18"/>
            <a:ext cx="10515600" cy="57903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Bezrobotni do 30 roku życia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-w czerwcu 2020 roku w urzędzie były zarejestrowane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1733 osoby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z tej grupy. Grupa obejmowała 38% wszystkich zarejestrowanych. Blisko 25% osób do 30 roku życia jeszcze nigdy nie pracowała.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Działaniami aktywizującymi urząd objął 253 osoby do 30 roku życia w następujących formach: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Prace interwencyjne 						15 osób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Jednorazowe środki na rozpoczęcie działalności gospodarczej		23 osoby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Wyposażenie lub doposażenie stanowiska pracy			                    6 osób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Podjęcie zatrudnienia w ramach bonu na zasiedlenie			  8 osób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Zatrudnienie w ramach refundacji części kosztów poniesionych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na wynagrodzenia, nagrody, składki ubezpieczenia społ. 		                  12 osób      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Szkolenia							  8 osób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Staż							               178 osób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Prace społecznie użyteczne						 3 osoby           </a:t>
            </a:r>
          </a:p>
          <a:p>
            <a:pPr marL="0" indent="0">
              <a:buNone/>
            </a:pPr>
            <a:endParaRPr lang="pl-PL" sz="18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Bezrobotni długotrwale-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to osoby pozostające w rejestrze urzędu pracy łącznie przez okres ponad 12miesięcy w okresie ostatnich 2 lat, z wyłączeniem okresów odbywania stażu i przygotowania zawodowego dorosłych.  W połowie 2020 roku w rejestrze było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1698 osób. 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Celem ograniczenia długotrwałego bezrobocia działaniami aktywizującymi urząd objął 72 osoby w następujących formach: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</a:p>
          <a:p>
            <a:pPr marL="0" indent="0">
              <a:buNone/>
            </a:pPr>
            <a:endParaRPr lang="pl-PL" sz="2000" dirty="0"/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9DE552A4-E0CB-44C2-9815-B55CA836E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CA1B0E8F-EB29-42B3-AF12-181C3EB1E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1764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EE53C0-CA0C-4AF9-944B-2A1519F9B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3944"/>
            <a:ext cx="10515600" cy="5553019"/>
          </a:xfrm>
        </p:spPr>
        <p:txBody>
          <a:bodyPr>
            <a:noAutofit/>
          </a:bodyPr>
          <a:lstStyle/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Prace interwencyjne 					   2 osoby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Jednorazowe środki na rozpoczęcie działalności gospodarczej                   10 osób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Pojęcie pracy w ramach bonu na zasiedlenie			   1 osoba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Zatrudnienie w ramach refundacji części kosztów poniesionych</a:t>
            </a:r>
          </a:p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na wynagrodzenia, nagrody, składki ubezpieczenia społ.		   1 osoba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Szkolenia						   2 osoby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Staż							 39 osób</a:t>
            </a:r>
          </a:p>
          <a:p>
            <a:pPr marL="0" indent="0">
              <a:buNone/>
            </a:pPr>
            <a:endParaRPr lang="pl-PL" sz="17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Bezrobotni powyżej 50 roku życia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-w czerwcu 2020 roku w urzędzie były zarejestrowane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972 osoby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z tej grupy co stanowiło 21% wszystkich zarejestrowanych. </a:t>
            </a:r>
          </a:p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Działaniami aktywizującymi urząd objął 36 osób powyżej 50 roku życia w następujących formach: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Prace interwencyjne					     3 osoby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Jednorazowe środki na rozpoczęcie działalności gospodarczej                       2 osoby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Staż							   20 osób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Prace społecznie użyteczne				                      11  osób</a:t>
            </a:r>
          </a:p>
          <a:p>
            <a:endParaRPr lang="pl-PL" sz="1700" dirty="0">
              <a:latin typeface="+mj-lt"/>
            </a:endParaRPr>
          </a:p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Ze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świadczeń z pomocy społecznej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korzystały 4 osoby bezrobotne. </a:t>
            </a: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A72F3882-EACC-4EDF-82C7-1ACCA9937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E196CA60-0A78-4948-97F1-5617CD274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889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082668-897D-433B-90D1-1779258BD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1385"/>
            <a:ext cx="10515600" cy="515557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Calibri Light" panose="020F0302020204030204"/>
              </a:rPr>
              <a:t>Osoby posiadające co najmniej jedno dziecko do 6 roku życia</a:t>
            </a:r>
          </a:p>
          <a:p>
            <a:pPr marL="0" lvl="0" indent="0">
              <a:buNone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ewidencji urzędu z tej grupy ryzyka przebywały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702 osoby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, a 14% z nich uprawnionych było do zasiłku dla bezrobotnych.</a:t>
            </a:r>
          </a:p>
          <a:p>
            <a:pPr marL="0" lvl="0" indent="0">
              <a:buNone/>
            </a:pPr>
            <a:endParaRPr lang="pl-PL" sz="18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lvl="0" indent="0">
              <a:buNone/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Osoby posiadające co najmniej jedno niepełnosprawne dziecko do 18 roku życia</a:t>
            </a:r>
          </a:p>
          <a:p>
            <a:pPr marL="0" lvl="0" indent="0">
              <a:buNone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Na koniec czerwca 2020 roku było zarejestrowanych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13 osób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posiadających co najmniej jedno niepełnosprawne dziecko do 18 roku życia.</a:t>
            </a:r>
          </a:p>
          <a:p>
            <a:pPr marL="0" lvl="0" indent="0">
              <a:buNone/>
            </a:pPr>
            <a:endParaRPr lang="pl-PL" sz="18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lvl="0" indent="0">
              <a:buNone/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Niepełnosprawni</a:t>
            </a:r>
          </a:p>
          <a:p>
            <a:pPr marL="0" lvl="0" indent="0">
              <a:buNone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Według stanu na dzień 30.06.2020 roku w ewidencji bezrobotnych przebywało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157 osób niepełnosprawnych. </a:t>
            </a:r>
            <a:endParaRPr lang="pl-PL" sz="18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lvl="0" indent="0">
              <a:buNone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Działaniami aktywizującymi urząd objął 9 osób niepełnosprawnych w następujących formach: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Prace interwencyjne					2 osoby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Jednorazowe środki na rozpoczęcie działalności gospodarczej	3 osoby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Podjęcie pracy w ramach bonu na zasiedlenie 			1 osoba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Staż							2 osoby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Prace społecznie użyteczne					1 osoba</a:t>
            </a:r>
          </a:p>
          <a:p>
            <a:pPr marL="0" indent="0">
              <a:buNone/>
            </a:pPr>
            <a:endParaRPr lang="pl-PL" sz="1600" dirty="0">
              <a:latin typeface="+mj-lt"/>
            </a:endParaRP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9616CC13-4B7E-4241-85FF-632E201EF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2E0AE030-7F8F-4D08-ABAF-9D98E0D55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516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7522211-E951-4570-B18D-7DE11BB0B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87" y="591344"/>
            <a:ext cx="4049281" cy="5585619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bg1"/>
                </a:solidFill>
                <a:cs typeface="Times New Roman" panose="02020603050405020304" pitchFamily="18" charset="0"/>
              </a:rPr>
              <a:t>Ogólna Charakterystyka Powiatu</a:t>
            </a:r>
          </a:p>
        </p:txBody>
      </p:sp>
      <p:sp>
        <p:nvSpPr>
          <p:cNvPr id="18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23A85A-ACFB-4C73-B47E-B94DAE26C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Powiat Nowotarski pod względem zajmowanego obszaru należy do jednych z większych w Polsce. Położony jest na obszarze 1475 km</a:t>
            </a:r>
            <a:r>
              <a:rPr lang="pl-PL" sz="2200" baseline="30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2</a:t>
            </a:r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. W skład powiatu wchodzą:</a:t>
            </a:r>
          </a:p>
          <a:p>
            <a:pPr marL="0" indent="0">
              <a:buNone/>
            </a:pPr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-miasto Nowy Targ</a:t>
            </a:r>
          </a:p>
          <a:p>
            <a:pPr marL="0" indent="0">
              <a:buNone/>
            </a:pPr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-gminy miejsko-wiejskie: Rabka-Zdrój, Szczawnica, </a:t>
            </a:r>
          </a:p>
          <a:p>
            <a:pPr marL="0" indent="0">
              <a:buNone/>
            </a:pPr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-gminy: Czarny Dunajec, Czorsztyn, Jabłonka, Krościenko n/Dunajcem, Lipnica Wielka, Łapsze Niżne, Nowy Targ, Ochotnica Dolna, Raba Wyżna, Spytkowice, Szaflary</a:t>
            </a:r>
          </a:p>
          <a:p>
            <a:pPr marL="0" indent="0">
              <a:buNone/>
            </a:pPr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Największą gminą pod względem zajmowanego obszaru jest gmina Czarny Dunajec -zajmuje 218 km</a:t>
            </a:r>
            <a:r>
              <a:rPr lang="pl-PL" sz="2200" baseline="30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2</a:t>
            </a:r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l-PL" sz="2200" dirty="0">
              <a:solidFill>
                <a:schemeClr val="accent6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W Powiecie Nowotarskim na dzień 31.12.2019 roku zamieszkiwało </a:t>
            </a:r>
            <a:r>
              <a:rPr lang="pl-PL" sz="22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191 782 osoby</a:t>
            </a:r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. W porównaniu z rokiem poprzednim liczba ludności powiatu zwiększyła się o </a:t>
            </a:r>
            <a:r>
              <a:rPr lang="pl-PL" sz="22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274 osoby</a:t>
            </a:r>
            <a:r>
              <a:rPr lang="pl-PL" sz="22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. Procentowy rozkład mieszkańców miast i wsi wyniósł 27% i 73%.</a:t>
            </a:r>
          </a:p>
          <a:p>
            <a:pPr marL="0" indent="0">
              <a:buNone/>
            </a:pPr>
            <a:endParaRPr lang="pl-PL" sz="2000" dirty="0"/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52EBC07F-E190-40B4-B790-A35722D58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4077DC3A-AB57-4106-824D-AD8AC0503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9740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4C8F7D7-5C35-4D46-B2B7-C0CEBBF58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FFFFFF"/>
                </a:solidFill>
              </a:rPr>
              <a:t>Rejestracje bezrobotnych </a:t>
            </a: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99F9D2-B14B-4748-9A82-97FC7EA3F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452" y="1325217"/>
            <a:ext cx="7553739" cy="543339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I półroczu 2020 roku zarejestrowało się łącznie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3459 osób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bezrobotnych. Było to o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14% więcej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niż w tym czasie roku ubiegłego. Wśród zarejestrowanych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mężczyźni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stanowili 55%,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mieszkańcy wsi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67% a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osoby uprawnione do zasiłku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dla bezrobotnych 23%. Spośród rejestrujących się bezrobotnych, 14% do dnia rejestracji nigdzie nie pracowało. Osoby powracające do rejestru bezrobotnych po raz kolejny stanowiły 76% wszystkich rejestracji. Więcej niż jeden raz rejestrowali się głównie mieszkańcy wsi - 66% oraz mężczyźni – 55%. W 2020 roku najliczniej rejestrowały się osoby: do 30 roku życia – 50% oraz bez doświadczenia zawodowego – 22%.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Spośród osób zarejestrowanych w I półroczu 2020 roku, 408 osób nie posiadało zawodu, natomiast pozostali najliczniej reprezentowali następujące zawody: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Sprzedawca			                    -  319 osób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Kucharz				   -  135 osób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Pomocniczy robotnik budowlany		   -  109 osób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Fryzjer					    -   82 osoby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Mechanik pojazdów samochodowym	                    -    73 osoby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Kelner					    -   70 osób</a:t>
            </a:r>
          </a:p>
          <a:p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Technik budownictwa			    -   53 osoby</a:t>
            </a:r>
          </a:p>
          <a:p>
            <a:endParaRPr lang="pl-PL" sz="18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pl-PL" sz="1500" dirty="0">
              <a:latin typeface="+mj-lt"/>
            </a:endParaRP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760DE082-01A3-49F4-B2EF-6F9C4C1E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8636C35B-557D-4148-89B3-9142B1210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7324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A2EB2-9178-4134-AD9F-939B5C512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569519"/>
            <a:ext cx="10515600" cy="495487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400" b="1" dirty="0">
                <a:solidFill>
                  <a:schemeClr val="accent6">
                    <a:lumMod val="50000"/>
                  </a:schemeClr>
                </a:solidFill>
              </a:rPr>
              <a:t>Wyłączenia z ewidencji</a:t>
            </a:r>
            <a:endParaRPr lang="pl-PL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AAC668-DFC8-437B-A70F-6AD55CD20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5007"/>
            <a:ext cx="10515600" cy="223759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I półroczu 2020 roku z ewidencji zostało wyłączonych łącznie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2559 osób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, tj. o 31% mniej niż rok wcześniej. Z ogółu wyrejestrowanych,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1572 osoby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(tj. 61%)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podjęły pracę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Z tytułu niepotwierdzenia gotowości do podjęcia pracy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wyłączone zostały 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253 osoby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, co stanowiło 10% wszystkich wyłączonych. W porównaniu do sytuacji sprzed roku ich liczba spadła o 66%. Liczba osób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rezygnujących ze statusu bezrobotnego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spadła o 49%. Z tego tytułu wyłączonych zostało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227 osób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(9% </a:t>
            </a:r>
            <a:r>
              <a:rPr lang="pl-PL" sz="17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wyłączeń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z ogółem). Spadła liczba osób które rozpoczęły staże w zakładach pracy, prace społecznie użyteczne oraz szkolenie. Z tego tytułu zostały wyłączone łącznie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292 osoby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, tj. 11% z ogółem. Dla porównania w 2019 roku były to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420 osoby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A1916ABB-7BD9-4B3C-B98D-CDFE771299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9759039"/>
              </p:ext>
            </p:extLst>
          </p:nvPr>
        </p:nvGraphicFramePr>
        <p:xfrm>
          <a:off x="1676400" y="3411863"/>
          <a:ext cx="7972613" cy="3388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3" descr="logo1">
            <a:extLst>
              <a:ext uri="{FF2B5EF4-FFF2-40B4-BE49-F238E27FC236}">
                <a16:creationId xmlns:a16="http://schemas.microsoft.com/office/drawing/2014/main" id="{05DD84F6-BEBA-444E-9313-C200FE4CD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244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herb">
            <a:extLst>
              <a:ext uri="{FF2B5EF4-FFF2-40B4-BE49-F238E27FC236}">
                <a16:creationId xmlns:a16="http://schemas.microsoft.com/office/drawing/2014/main" id="{6EBAE78D-6B25-44E6-AB7B-DEAECBF9F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090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DE44E8-D449-4540-9108-8C2A362F9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622697"/>
            <a:ext cx="10515600" cy="506244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6">
                    <a:lumMod val="50000"/>
                  </a:schemeClr>
                </a:solidFill>
              </a:rPr>
              <a:t> Oferty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DC5770-FE4D-49CC-B4BC-EDE7DC931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6496"/>
            <a:ext cx="10515600" cy="4940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porównaniu z danymi z 2019 roku, liczba ofert wpływających do urzędu w I półroczu br. spadła o 43%. Urząd miał do dyspozycji 1070 wolnych miejsc pracy, z czego:</a:t>
            </a:r>
          </a:p>
          <a:p>
            <a:pPr>
              <a:buFontTx/>
              <a:buChar char="-"/>
            </a:pPr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93% pochodziło od pracodawców z sektora prywatnego</a:t>
            </a:r>
          </a:p>
          <a:p>
            <a:pPr>
              <a:buFontTx/>
              <a:buChar char="-"/>
            </a:pPr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71% dotyczyło pracy niesubsydiowanej</a:t>
            </a:r>
          </a:p>
          <a:p>
            <a:pPr>
              <a:buFontTx/>
              <a:buChar char="-"/>
            </a:pPr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47% dotyczyło pracy okresowej lub sezonowej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Najliczniej wolne miejsca pracy zgłaszali pracodawcy prowadzący działalność związaną z handlem, przetwórstwem przemysłowym, budownictwem oraz działalnością profesjonalną, naukową i techniczną. 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Pracodawcy najczęściej składali zapotrzebowanie na pracowników w zawodach:</a:t>
            </a:r>
          </a:p>
          <a:p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Sortowacz materiałów drzewnych	-  140 ofert</a:t>
            </a:r>
          </a:p>
          <a:p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Technik prac biurowych		-    63 ofert</a:t>
            </a:r>
          </a:p>
          <a:p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Wędliniarz			-    50 ofert</a:t>
            </a:r>
          </a:p>
          <a:p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Sprzedawca			-    47 ofert</a:t>
            </a:r>
          </a:p>
          <a:p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Pomocniczy robotnik budowlany	-    44 oferty</a:t>
            </a:r>
          </a:p>
          <a:p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Magazynier			-    36 ofert</a:t>
            </a:r>
          </a:p>
          <a:p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Pracownik pralni chemicznej		-    30 ofert</a:t>
            </a: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2F93A8A9-63E2-487B-815E-B5B1C0C31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723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7E996DCA-0E0B-4A8C-9866-7A4695D75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0470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2F50063-97CC-417D-B0F5-A844CC55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Bezrobotni według miast i gmin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13" descr="logo1">
            <a:extLst>
              <a:ext uri="{FF2B5EF4-FFF2-40B4-BE49-F238E27FC236}">
                <a16:creationId xmlns:a16="http://schemas.microsoft.com/office/drawing/2014/main" id="{986AA748-F2B8-4642-A0E0-04BF2D9C3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herb">
            <a:extLst>
              <a:ext uri="{FF2B5EF4-FFF2-40B4-BE49-F238E27FC236}">
                <a16:creationId xmlns:a16="http://schemas.microsoft.com/office/drawing/2014/main" id="{564D16D1-AD18-4B18-8390-54D784CA1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Symbol zastępczy zawartości 3">
            <a:extLst>
              <a:ext uri="{FF2B5EF4-FFF2-40B4-BE49-F238E27FC236}">
                <a16:creationId xmlns:a16="http://schemas.microsoft.com/office/drawing/2014/main" id="{E600C573-30BC-4B99-97A5-F845458E1E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150826"/>
              </p:ext>
            </p:extLst>
          </p:nvPr>
        </p:nvGraphicFramePr>
        <p:xfrm>
          <a:off x="691116" y="2584009"/>
          <a:ext cx="10612975" cy="414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9770">
                  <a:extLst>
                    <a:ext uri="{9D8B030D-6E8A-4147-A177-3AD203B41FA5}">
                      <a16:colId xmlns:a16="http://schemas.microsoft.com/office/drawing/2014/main" val="409181672"/>
                    </a:ext>
                  </a:extLst>
                </a:gridCol>
                <a:gridCol w="1044109">
                  <a:extLst>
                    <a:ext uri="{9D8B030D-6E8A-4147-A177-3AD203B41FA5}">
                      <a16:colId xmlns:a16="http://schemas.microsoft.com/office/drawing/2014/main" val="2756130576"/>
                    </a:ext>
                  </a:extLst>
                </a:gridCol>
                <a:gridCol w="1380464">
                  <a:extLst>
                    <a:ext uri="{9D8B030D-6E8A-4147-A177-3AD203B41FA5}">
                      <a16:colId xmlns:a16="http://schemas.microsoft.com/office/drawing/2014/main" val="1505328672"/>
                    </a:ext>
                  </a:extLst>
                </a:gridCol>
                <a:gridCol w="1519658">
                  <a:extLst>
                    <a:ext uri="{9D8B030D-6E8A-4147-A177-3AD203B41FA5}">
                      <a16:colId xmlns:a16="http://schemas.microsoft.com/office/drawing/2014/main" val="159379398"/>
                    </a:ext>
                  </a:extLst>
                </a:gridCol>
                <a:gridCol w="1519658">
                  <a:extLst>
                    <a:ext uri="{9D8B030D-6E8A-4147-A177-3AD203B41FA5}">
                      <a16:colId xmlns:a16="http://schemas.microsoft.com/office/drawing/2014/main" val="2165529535"/>
                    </a:ext>
                  </a:extLst>
                </a:gridCol>
                <a:gridCol w="1519658">
                  <a:extLst>
                    <a:ext uri="{9D8B030D-6E8A-4147-A177-3AD203B41FA5}">
                      <a16:colId xmlns:a16="http://schemas.microsoft.com/office/drawing/2014/main" val="610591985"/>
                    </a:ext>
                  </a:extLst>
                </a:gridCol>
                <a:gridCol w="1519658">
                  <a:extLst>
                    <a:ext uri="{9D8B030D-6E8A-4147-A177-3AD203B41FA5}">
                      <a16:colId xmlns:a16="http://schemas.microsoft.com/office/drawing/2014/main" val="1664184878"/>
                    </a:ext>
                  </a:extLst>
                </a:gridCol>
              </a:tblGrid>
              <a:tr h="252233">
                <a:tc rowSpan="4">
                  <a:txBody>
                    <a:bodyPr/>
                    <a:lstStyle/>
                    <a:p>
                      <a:r>
                        <a:rPr lang="pl-PL" sz="1500" dirty="0">
                          <a:latin typeface="+mj-lt"/>
                        </a:rPr>
                        <a:t>Powiat nowotarski</a:t>
                      </a:r>
                    </a:p>
                  </a:txBody>
                  <a:tcPr marL="69124" marR="69124" marT="34562" marB="34562"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Bezrobotni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Z prawem do zasiłku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042439"/>
                  </a:ext>
                </a:extLst>
              </a:tr>
              <a:tr h="25223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ogółem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kobiety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w tym niepełnosprawni          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ogółem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kobiety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460680"/>
                  </a:ext>
                </a:extLst>
              </a:tr>
              <a:tr h="25223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>
                          <a:latin typeface="+mj-lt"/>
                        </a:rPr>
                        <a:t>ogółem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+mj-lt"/>
                        </a:rPr>
                        <a:t>kobiety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15331"/>
                  </a:ext>
                </a:extLst>
              </a:tr>
              <a:tr h="25223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+mj-lt"/>
                        </a:rPr>
                        <a:t>4610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>
                          <a:latin typeface="+mj-lt"/>
                        </a:rPr>
                        <a:t>2255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+mj-lt"/>
                        </a:rPr>
                        <a:t>157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+mj-lt"/>
                        </a:rPr>
                        <a:t>70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+mj-lt"/>
                        </a:rPr>
                        <a:t>827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+mj-lt"/>
                        </a:rPr>
                        <a:t>448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617336"/>
                  </a:ext>
                </a:extLst>
              </a:tr>
              <a:tr h="531771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+mj-lt"/>
                        </a:rPr>
                        <a:t>Miasto</a:t>
                      </a:r>
                      <a:r>
                        <a:rPr lang="pl-PL" sz="1400" dirty="0">
                          <a:latin typeface="+mj-lt"/>
                        </a:rPr>
                        <a:t> </a:t>
                      </a:r>
                    </a:p>
                    <a:p>
                      <a:r>
                        <a:rPr lang="pl-PL" sz="1400" dirty="0">
                          <a:latin typeface="+mj-lt"/>
                        </a:rPr>
                        <a:t>Nowy Targ</a:t>
                      </a:r>
                    </a:p>
                  </a:txBody>
                  <a:tcPr marL="69124" marR="69124" marT="34562" marB="3456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967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469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55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23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145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79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652886"/>
                  </a:ext>
                </a:extLst>
              </a:tr>
              <a:tr h="531771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+mj-lt"/>
                        </a:rPr>
                        <a:t>Gminy miejsko-wiejskie</a:t>
                      </a:r>
                    </a:p>
                    <a:p>
                      <a:r>
                        <a:rPr lang="pl-PL" sz="1400" dirty="0">
                          <a:latin typeface="+mj-lt"/>
                        </a:rPr>
                        <a:t>Rabka-Zdrój</a:t>
                      </a:r>
                    </a:p>
                  </a:txBody>
                  <a:tcPr marL="69124" marR="69124" marT="34562" marB="3456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476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226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23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9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90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39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793957"/>
                  </a:ext>
                </a:extLst>
              </a:tr>
              <a:tr h="300805"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Rabka/o. miejski</a:t>
                      </a:r>
                    </a:p>
                  </a:txBody>
                  <a:tcPr marL="69124" marR="69124" marT="34562" marB="3456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367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167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16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6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67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30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581661"/>
                  </a:ext>
                </a:extLst>
              </a:tr>
              <a:tr h="300805"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Rabka/o. wiejski</a:t>
                      </a:r>
                    </a:p>
                  </a:txBody>
                  <a:tcPr marL="69124" marR="69124" marT="34562" marB="3456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109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59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7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3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23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9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167495"/>
                  </a:ext>
                </a:extLst>
              </a:tr>
              <a:tr h="300805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Szczawnica</a:t>
                      </a:r>
                    </a:p>
                  </a:txBody>
                  <a:tcPr marL="69124" marR="69124" marT="34562" marB="3456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324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163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8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56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34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829622"/>
                  </a:ext>
                </a:extLst>
              </a:tr>
              <a:tr h="531771"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Szczawnica/o.</a:t>
                      </a:r>
                    </a:p>
                    <a:p>
                      <a:pPr algn="r"/>
                      <a:r>
                        <a:rPr lang="pl-PL" sz="1400" dirty="0">
                          <a:latin typeface="+mj-lt"/>
                        </a:rPr>
                        <a:t> miejski</a:t>
                      </a:r>
                    </a:p>
                  </a:txBody>
                  <a:tcPr marL="69124" marR="69124" marT="34562" marB="3456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259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135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7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42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25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803514"/>
                  </a:ext>
                </a:extLst>
              </a:tr>
              <a:tr h="531771"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Szczawnica/o. </a:t>
                      </a:r>
                    </a:p>
                    <a:p>
                      <a:pPr algn="r"/>
                      <a:r>
                        <a:rPr lang="pl-PL" sz="1400" dirty="0">
                          <a:latin typeface="+mj-lt"/>
                        </a:rPr>
                        <a:t>wiejski</a:t>
                      </a:r>
                    </a:p>
                  </a:txBody>
                  <a:tcPr marL="69124" marR="69124" marT="34562" marB="3456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65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28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0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14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9</a:t>
                      </a:r>
                    </a:p>
                  </a:txBody>
                  <a:tcPr marL="69124" marR="69124" marT="34562" marB="34562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852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682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370031C-BA96-4F95-A008-C4ECDC411E1F}"/>
              </a:ext>
            </a:extLst>
          </p:cNvPr>
          <p:cNvSpPr txBox="1"/>
          <p:nvPr/>
        </p:nvSpPr>
        <p:spPr>
          <a:xfrm>
            <a:off x="1046746" y="586822"/>
            <a:ext cx="3560252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Bezrobotni według miast i gmin</a:t>
            </a: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Picture 13" descr="logo1">
            <a:extLst>
              <a:ext uri="{FF2B5EF4-FFF2-40B4-BE49-F238E27FC236}">
                <a16:creationId xmlns:a16="http://schemas.microsoft.com/office/drawing/2014/main" id="{651F1FD9-8CE5-4A4A-8D40-F3EE52F9C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herb">
            <a:extLst>
              <a:ext uri="{FF2B5EF4-FFF2-40B4-BE49-F238E27FC236}">
                <a16:creationId xmlns:a16="http://schemas.microsoft.com/office/drawing/2014/main" id="{0B1E5BD7-0D28-4F13-92C3-C2278D09E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Symbol zastępczy zawartości 3">
            <a:extLst>
              <a:ext uri="{FF2B5EF4-FFF2-40B4-BE49-F238E27FC236}">
                <a16:creationId xmlns:a16="http://schemas.microsoft.com/office/drawing/2014/main" id="{C36BA805-5EDF-4C05-BEED-CFEED1823E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854568"/>
              </p:ext>
            </p:extLst>
          </p:nvPr>
        </p:nvGraphicFramePr>
        <p:xfrm>
          <a:off x="782973" y="2156076"/>
          <a:ext cx="10071652" cy="470192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33942">
                  <a:extLst>
                    <a:ext uri="{9D8B030D-6E8A-4147-A177-3AD203B41FA5}">
                      <a16:colId xmlns:a16="http://schemas.microsoft.com/office/drawing/2014/main" val="2497570606"/>
                    </a:ext>
                  </a:extLst>
                </a:gridCol>
                <a:gridCol w="1151125">
                  <a:extLst>
                    <a:ext uri="{9D8B030D-6E8A-4147-A177-3AD203B41FA5}">
                      <a16:colId xmlns:a16="http://schemas.microsoft.com/office/drawing/2014/main" val="1577595734"/>
                    </a:ext>
                  </a:extLst>
                </a:gridCol>
                <a:gridCol w="1412548">
                  <a:extLst>
                    <a:ext uri="{9D8B030D-6E8A-4147-A177-3AD203B41FA5}">
                      <a16:colId xmlns:a16="http://schemas.microsoft.com/office/drawing/2014/main" val="1974270629"/>
                    </a:ext>
                  </a:extLst>
                </a:gridCol>
                <a:gridCol w="1424726">
                  <a:extLst>
                    <a:ext uri="{9D8B030D-6E8A-4147-A177-3AD203B41FA5}">
                      <a16:colId xmlns:a16="http://schemas.microsoft.com/office/drawing/2014/main" val="2745143908"/>
                    </a:ext>
                  </a:extLst>
                </a:gridCol>
                <a:gridCol w="1235876">
                  <a:extLst>
                    <a:ext uri="{9D8B030D-6E8A-4147-A177-3AD203B41FA5}">
                      <a16:colId xmlns:a16="http://schemas.microsoft.com/office/drawing/2014/main" val="1728397913"/>
                    </a:ext>
                  </a:extLst>
                </a:gridCol>
                <a:gridCol w="1519242">
                  <a:extLst>
                    <a:ext uri="{9D8B030D-6E8A-4147-A177-3AD203B41FA5}">
                      <a16:colId xmlns:a16="http://schemas.microsoft.com/office/drawing/2014/main" val="379144446"/>
                    </a:ext>
                  </a:extLst>
                </a:gridCol>
                <a:gridCol w="1294193">
                  <a:extLst>
                    <a:ext uri="{9D8B030D-6E8A-4147-A177-3AD203B41FA5}">
                      <a16:colId xmlns:a16="http://schemas.microsoft.com/office/drawing/2014/main" val="117843430"/>
                    </a:ext>
                  </a:extLst>
                </a:gridCol>
              </a:tblGrid>
              <a:tr h="293592">
                <a:tc rowSpan="3"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Powiat nowotarski</a:t>
                      </a: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Bezrobotni </a:t>
                      </a:r>
                    </a:p>
                  </a:txBody>
                  <a:tcPr marL="58783" marR="58783" marT="29391" marB="2939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Z prawem do zasiłku</a:t>
                      </a:r>
                    </a:p>
                  </a:txBody>
                  <a:tcPr marL="58783" marR="58783" marT="29391" marB="2939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081542"/>
                  </a:ext>
                </a:extLst>
              </a:tr>
              <a:tr h="29359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ogółem</a:t>
                      </a:r>
                    </a:p>
                  </a:txBody>
                  <a:tcPr marL="58783" marR="58783" marT="29391" marB="2939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kobiety</a:t>
                      </a:r>
                    </a:p>
                  </a:txBody>
                  <a:tcPr marL="58783" marR="58783" marT="29391" marB="2939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w tym niepełnosprawni</a:t>
                      </a:r>
                    </a:p>
                  </a:txBody>
                  <a:tcPr marL="58783" marR="58783" marT="29391" marB="2939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ogółem</a:t>
                      </a:r>
                    </a:p>
                  </a:txBody>
                  <a:tcPr marL="58783" marR="58783" marT="29391" marB="2939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kobiety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2645810793"/>
                  </a:ext>
                </a:extLst>
              </a:tr>
              <a:tr h="29359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ogółem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j-lt"/>
                        </a:rPr>
                        <a:t>kobiety</a:t>
                      </a:r>
                    </a:p>
                  </a:txBody>
                  <a:tcPr marL="58783" marR="58783" marT="29391" marB="29391"/>
                </a:tc>
                <a:tc vMerge="1">
                  <a:txBody>
                    <a:bodyPr/>
                    <a:lstStyle/>
                    <a:p>
                      <a:endParaRPr lang="pl-PL" sz="140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4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900820"/>
                  </a:ext>
                </a:extLst>
              </a:tr>
              <a:tr h="511563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+mj-lt"/>
                        </a:rPr>
                        <a:t>Gmina</a:t>
                      </a:r>
                    </a:p>
                    <a:p>
                      <a:r>
                        <a:rPr lang="pl-PL" sz="1400" dirty="0">
                          <a:latin typeface="+mj-lt"/>
                        </a:rPr>
                        <a:t>Czarny Dunajec</a:t>
                      </a: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464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231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12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10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71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41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1850602224"/>
                  </a:ext>
                </a:extLst>
              </a:tr>
              <a:tr h="511563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Czorsztyn</a:t>
                      </a:r>
                    </a:p>
                    <a:p>
                      <a:endParaRPr lang="pl-PL" sz="1400" dirty="0">
                        <a:latin typeface="+mj-lt"/>
                      </a:endParaRP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170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80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6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3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31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16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3422816685"/>
                  </a:ext>
                </a:extLst>
              </a:tr>
              <a:tr h="285807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Jabłonka</a:t>
                      </a: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388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182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6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3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57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31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337605532"/>
                  </a:ext>
                </a:extLst>
              </a:tr>
              <a:tr h="285807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Krościenko</a:t>
                      </a: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178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77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8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4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30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16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284426501"/>
                  </a:ext>
                </a:extLst>
              </a:tr>
              <a:tr h="285807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Lipnica Wielka</a:t>
                      </a: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104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48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3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0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16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7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1621667593"/>
                  </a:ext>
                </a:extLst>
              </a:tr>
              <a:tr h="285807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Łapsze Niżne</a:t>
                      </a: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153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77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7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4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29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12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541436172"/>
                  </a:ext>
                </a:extLst>
              </a:tr>
              <a:tr h="285807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Nowy Targ</a:t>
                      </a: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483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247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16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8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104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59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3699509513"/>
                  </a:ext>
                </a:extLst>
              </a:tr>
              <a:tr h="285807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Ochotnica Dolna</a:t>
                      </a: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213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112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0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0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59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32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2563562460"/>
                  </a:ext>
                </a:extLst>
              </a:tr>
              <a:tr h="511563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Raba Wyżna</a:t>
                      </a:r>
                    </a:p>
                    <a:p>
                      <a:endParaRPr lang="pl-PL" sz="1400" dirty="0">
                        <a:latin typeface="+mj-lt"/>
                      </a:endParaRP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298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141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5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57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27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462591969"/>
                  </a:ext>
                </a:extLst>
              </a:tr>
              <a:tr h="285807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Spytkowice</a:t>
                      </a: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142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69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2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0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23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11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1826271614"/>
                  </a:ext>
                </a:extLst>
              </a:tr>
              <a:tr h="285807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Szaflary</a:t>
                      </a:r>
                    </a:p>
                  </a:txBody>
                  <a:tcPr marL="58783" marR="58783" marT="29391" marB="2939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250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133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6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4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>
                          <a:latin typeface="+mj-lt"/>
                        </a:rPr>
                        <a:t>59</a:t>
                      </a:r>
                    </a:p>
                  </a:txBody>
                  <a:tcPr marL="58783" marR="58783" marT="29391" marB="29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+mj-lt"/>
                        </a:rPr>
                        <a:t>44</a:t>
                      </a:r>
                    </a:p>
                  </a:txBody>
                  <a:tcPr marL="58783" marR="58783" marT="29391" marB="29391"/>
                </a:tc>
                <a:extLst>
                  <a:ext uri="{0D108BD9-81ED-4DB2-BD59-A6C34878D82A}">
                    <a16:rowId xmlns:a16="http://schemas.microsoft.com/office/drawing/2014/main" val="73587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953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8B07B6-2D33-4CAC-B8B1-C98946392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356064"/>
            <a:ext cx="10515600" cy="454212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l-PL" sz="2400" b="1" dirty="0">
                <a:solidFill>
                  <a:srgbClr val="70AD47">
                    <a:lumMod val="75000"/>
                  </a:srgbClr>
                </a:solidFill>
              </a:rPr>
              <a:t> </a:t>
            </a:r>
            <a:r>
              <a:rPr lang="pl-PL" sz="2400" b="1" dirty="0">
                <a:solidFill>
                  <a:schemeClr val="accent6">
                    <a:lumMod val="50000"/>
                  </a:schemeClr>
                </a:solidFill>
              </a:rPr>
              <a:t>Pośrednictwo pracy</a:t>
            </a:r>
            <a:endParaRPr lang="pl-PL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01C46E-B94E-4485-A0C0-FC0E9F63D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5589"/>
            <a:ext cx="10515600" cy="1706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I półroczu 2020 roku urząd pracy dysponował </a:t>
            </a: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1070 </a:t>
            </a:r>
            <a:r>
              <a:rPr lang="pl-PL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miejscami pracy w kraju oraz </a:t>
            </a: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475</a:t>
            </a:r>
            <a:r>
              <a:rPr lang="pl-PL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miejscami pracy u zagranicznych pracodawców z krajów UE/EOG w ramach międzynarodowego pośrednictwa pracy EURES. Wydano </a:t>
            </a: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637</a:t>
            </a:r>
            <a:r>
              <a:rPr lang="pl-PL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skierowań do pracy. W wyniku działań doradców klienta </a:t>
            </a: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342</a:t>
            </a:r>
            <a:r>
              <a:rPr lang="pl-PL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osoby bezrobotne podjęły pracę. Powiatowy Urząd Pracy regularnie aktualizuje i udostępnia na stronie internetowej aktualne oferty pracy oraz na tablicy ogłoszeń oferty pracy z poza regionu.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8A302CA5-73DE-4CE0-B519-C31DD45F8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394000"/>
              </p:ext>
            </p:extLst>
          </p:nvPr>
        </p:nvGraphicFramePr>
        <p:xfrm>
          <a:off x="1323191" y="2944896"/>
          <a:ext cx="800969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693">
                  <a:extLst>
                    <a:ext uri="{9D8B030D-6E8A-4147-A177-3AD203B41FA5}">
                      <a16:colId xmlns:a16="http://schemas.microsoft.com/office/drawing/2014/main" val="174110387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81738223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6650034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041073601"/>
                    </a:ext>
                  </a:extLst>
                </a:gridCol>
                <a:gridCol w="1176169">
                  <a:extLst>
                    <a:ext uri="{9D8B030D-6E8A-4147-A177-3AD203B41FA5}">
                      <a16:colId xmlns:a16="http://schemas.microsoft.com/office/drawing/2014/main" val="1304133534"/>
                    </a:ext>
                  </a:extLst>
                </a:gridCol>
                <a:gridCol w="855831">
                  <a:extLst>
                    <a:ext uri="{9D8B030D-6E8A-4147-A177-3AD203B41FA5}">
                      <a16:colId xmlns:a16="http://schemas.microsoft.com/office/drawing/2014/main" val="391841387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1236309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9030581"/>
                    </a:ext>
                  </a:extLst>
                </a:gridCol>
              </a:tblGrid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Oświadczenia zarejestrowane w I półroczu 2020r.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548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Miesiąc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Białoruś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Rosja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Ukraina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Mołdowa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Gruzja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Armenia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Razem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741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styczeń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173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2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16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191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06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luty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188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7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11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206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14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marzec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3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134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5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17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159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942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kwiecień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24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12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36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170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maj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118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11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130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94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czerwiec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5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173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11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189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773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Ogółem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9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810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14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78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0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latin typeface="+mj-lt"/>
                        </a:rPr>
                        <a:t>911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336172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3617EDA2-BA6B-4EE9-B6A1-A61AA91043F6}"/>
              </a:ext>
            </a:extLst>
          </p:cNvPr>
          <p:cNvSpPr txBox="1"/>
          <p:nvPr/>
        </p:nvSpPr>
        <p:spPr>
          <a:xfrm>
            <a:off x="1323191" y="2406287"/>
            <a:ext cx="8111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accent6">
                    <a:lumMod val="50000"/>
                  </a:schemeClr>
                </a:solidFill>
              </a:rPr>
              <a:t>Tabela. Liczba oświadczeń dotyczących zamiaru powierzenia zatrudnienia obywatelom wg. Państw – I półrocze 2020 r.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1ACD77D-83DE-42C7-B9F8-04F53903FE6F}"/>
              </a:ext>
            </a:extLst>
          </p:cNvPr>
          <p:cNvSpPr txBox="1"/>
          <p:nvPr/>
        </p:nvSpPr>
        <p:spPr>
          <a:xfrm>
            <a:off x="1323191" y="6357769"/>
            <a:ext cx="8111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I półroczu 2020 roku zarejestrowano 911 oświadczeń o zamiarze powierzenia zatrudnienia cudzoziemcom. </a:t>
            </a:r>
          </a:p>
        </p:txBody>
      </p:sp>
      <p:pic>
        <p:nvPicPr>
          <p:cNvPr id="7" name="Picture 13" descr="logo1">
            <a:extLst>
              <a:ext uri="{FF2B5EF4-FFF2-40B4-BE49-F238E27FC236}">
                <a16:creationId xmlns:a16="http://schemas.microsoft.com/office/drawing/2014/main" id="{D405700A-E2C9-4CFB-AE52-93DAFBCDA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84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herb">
            <a:extLst>
              <a:ext uri="{FF2B5EF4-FFF2-40B4-BE49-F238E27FC236}">
                <a16:creationId xmlns:a16="http://schemas.microsoft.com/office/drawing/2014/main" id="{BE027F68-203F-4618-9FA5-05E12337E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4093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047980-8786-4CB2-A9D0-8DA31C6EF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394172"/>
            <a:ext cx="10515600" cy="517002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6">
                    <a:lumMod val="50000"/>
                  </a:schemeClr>
                </a:solidFill>
              </a:rPr>
              <a:t>Poradnictwo zawodowe</a:t>
            </a:r>
            <a:endParaRPr lang="pl-PL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64F4CF42-85F0-4597-B8F6-7082FF8B11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934259"/>
              </p:ext>
            </p:extLst>
          </p:nvPr>
        </p:nvGraphicFramePr>
        <p:xfrm>
          <a:off x="838200" y="1839558"/>
          <a:ext cx="9747325" cy="3765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0BC0D9FF-9471-4146-B515-F39E09346B0E}"/>
              </a:ext>
            </a:extLst>
          </p:cNvPr>
          <p:cNvSpPr txBox="1"/>
          <p:nvPr/>
        </p:nvSpPr>
        <p:spPr>
          <a:xfrm>
            <a:off x="838200" y="882128"/>
            <a:ext cx="10403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okresie od stycznia do czerwca 2020 roku z usług poradnictwa zawodowego i informacji zawodowej skorzystało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104 klientów.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Blisko 90% korzystających z poradnictwa zawodowego to osoby należące do bezrobotnych szczególnie zagrożonych na rynku pracy. Przede wszystkim były to osoby długotrwale bezrobotne -34 % i osoby powyżej 50 roku życia – 21%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F08DB54-9101-41E6-8A63-F6D6EE21F9D0}"/>
              </a:ext>
            </a:extLst>
          </p:cNvPr>
          <p:cNvSpPr txBox="1"/>
          <p:nvPr/>
        </p:nvSpPr>
        <p:spPr>
          <a:xfrm>
            <a:off x="699247" y="5507915"/>
            <a:ext cx="974732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Pod względem poziomu wykształcenia najliczniej z poradnictwa zawodowego korzystały osoby z wykształceniem średnim- 45%,  następnie z wykształceniem zasadniczym zawodowym- 23%</a:t>
            </a:r>
          </a:p>
        </p:txBody>
      </p:sp>
      <p:pic>
        <p:nvPicPr>
          <p:cNvPr id="6" name="Picture 13" descr="logo1">
            <a:extLst>
              <a:ext uri="{FF2B5EF4-FFF2-40B4-BE49-F238E27FC236}">
                <a16:creationId xmlns:a16="http://schemas.microsoft.com/office/drawing/2014/main" id="{C56475B3-98E0-4C42-BE97-84DA311FB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herb">
            <a:extLst>
              <a:ext uri="{FF2B5EF4-FFF2-40B4-BE49-F238E27FC236}">
                <a16:creationId xmlns:a16="http://schemas.microsoft.com/office/drawing/2014/main" id="{A20986AB-4931-40E4-92F4-72C6CA980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32611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B4913F-CC2C-4222-8BD2-7AEA4C64C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6209"/>
            <a:ext cx="10515600" cy="420183"/>
          </a:xfrm>
        </p:spPr>
        <p:txBody>
          <a:bodyPr>
            <a:noAutofit/>
          </a:bodyPr>
          <a:lstStyle/>
          <a:p>
            <a:r>
              <a:rPr lang="pl-PL" sz="2400" b="1" dirty="0">
                <a:solidFill>
                  <a:schemeClr val="accent6">
                    <a:lumMod val="50000"/>
                  </a:schemeClr>
                </a:solidFill>
              </a:rPr>
              <a:t>Realizacja zadań w ramach przyznanych środków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78CC8C2F-5FC2-4074-B3CC-FB2229E69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899" y="1826149"/>
            <a:ext cx="10683240" cy="55155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roku 2020 na realizację aktywnych form przeciwdziałania bezrobociu urząd otrzymał limit środków w wysokości </a:t>
            </a:r>
          </a:p>
          <a:p>
            <a:pPr marL="0" indent="0">
              <a:buNone/>
            </a:pP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11 047,8 tys. zł.</a:t>
            </a:r>
          </a:p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ramach przyznanych środków w I półroczu 2020 roku zaktywizowanych zostało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477 osób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0" indent="0">
              <a:buNone/>
            </a:pP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Szkolenia-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w I połowie 2020 roku urząd zorganizował szkolenie dla operatorów wózków jezdniowych dla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10 osób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Uczestnikami były głównie osoby zarejestrowane krócej niż 6 miesięcy, do 30 roku życia oraz z wykształceniem zasadniczym zawodowym. </a:t>
            </a:r>
          </a:p>
          <a:p>
            <a:pPr marL="0" indent="0">
              <a:buNone/>
            </a:pP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Umowy o odbyciu stażu-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I półroczu 2020 roku w ramach podpisanych umów, staż rozpoczęło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265 osób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bezrobotnych. </a:t>
            </a:r>
          </a:p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Najwięcej bezrobotnych rozpoczęło staż w następujących obszarach zawodowych: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Prace sekretarskie i biurowe			50 osób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Usługi gastronomiczne			22 osoby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Architektura i budownictwo		                   11 osób</a:t>
            </a:r>
          </a:p>
          <a:p>
            <a:pPr marL="0" indent="0">
              <a:buNone/>
            </a:pP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Prace interwencyjne-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I półroczu 2020 roku urząd podjął współpracę z 13 podmiotami gospodarczymi, do których skierowano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25 osób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bezrobotnych. </a:t>
            </a:r>
          </a:p>
          <a:p>
            <a:pPr marL="0" indent="0">
              <a:buNone/>
            </a:pPr>
            <a:endParaRPr lang="pl-PL" sz="165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5F093EDA-3263-4B14-A46E-F18EA71BA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376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25885E26-CE08-4DA6-B7C5-A5EC877DB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85940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FC5F37-500A-4958-A3A3-940EA0DC6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899" y="887897"/>
            <a:ext cx="10515600" cy="567192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Prace społecznie użyteczne-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skierowane są do osób bezrobotnych bez prawa do zasiłku, korzystających ze świadczeń pomocy społecznej.  W I półroczu 2020 roku w celu zorganizowania prac społecznie użytecznych podpisano porozumienia z 3 urzędami gmin. W ramach porozumień zatrudniono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17 osób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bezrobotnych. Wszystkie posiadały status osoby długotrwale bezrobotnej, a 65% ukończyło 50 rok życia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Jednorazowe środki na podjęcie działalności gospodarczej-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I półroczu 2020 roku środki na podjęcie działalności gospodarczej przyznano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41 osobom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bezrobotnym</a:t>
            </a:r>
            <a:endParaRPr lang="pl-PL" sz="18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Wyposażenie lub doposażenie stanowiska pracy dla skierowanego bezrobotnego-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I półroczu 2020 roku dokonano refundacji kosztów wyposażenia lub doposażenia stanowiska pracy dla skierowanego bezrobotnego 9 pracodawcom.  Refundacja dotyczyła utworzenia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9 nowych stanowisk pracy.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Bon na zasiedlenie-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może otrzymać osoba bezrobotna do 30 roku życia która zamierza podjąć zatrudnienie, inną pracę zarobkową lub działalność gospodarczą poza miejscem dotychczasowego zamieszkania. W I półroczu 2020 roku bon na zasiedlenie otrzymało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8 osób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bezrobotnych.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Krajowy Fundusz Szkoleniowy-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stanowi wydzieloną część Funduszu Pracy przeznaczoną na dofinansowanie kształcenia ustawicznego pracowników i pracodawców podejmowanego z inicjatywy lub za zgodą pracodawcy.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I połowie 2020 roku zawarto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7 umów (102 osoby)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w sprawie finansowania działań obejmujących kształcenie ustawiczne pracowników i pracodawcy z Krajowego Fundusze Szkoleniowego. </a:t>
            </a: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4B3FE187-C75E-4CEE-AFCC-C8FF50994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DD0755DA-D155-4576-86D3-6B3B10281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7052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D84D1E-FB69-4413-8FA2-72C98061F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1226"/>
            <a:ext cx="10515600" cy="495487"/>
          </a:xfrm>
        </p:spPr>
        <p:txBody>
          <a:bodyPr>
            <a:normAutofit fontScale="90000"/>
          </a:bodyPr>
          <a:lstStyle/>
          <a:p>
            <a:r>
              <a:rPr lang="pl-PL" sz="2700" b="1" dirty="0">
                <a:solidFill>
                  <a:schemeClr val="accent6">
                    <a:lumMod val="50000"/>
                  </a:schemeClr>
                </a:solidFill>
              </a:rPr>
              <a:t>Realizacja</a:t>
            </a:r>
            <a:r>
              <a:rPr lang="pl-PL" sz="2400" b="1" dirty="0">
                <a:solidFill>
                  <a:schemeClr val="accent6">
                    <a:lumMod val="50000"/>
                  </a:schemeClr>
                </a:solidFill>
              </a:rPr>
              <a:t> zadań związanych z zapobieganiem, przeciwdziałaniem i zwalczaniem COVID-19</a:t>
            </a:r>
            <a:endParaRPr lang="pl-P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9274DD-9922-4068-AA21-B37F41F00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899" y="1446713"/>
            <a:ext cx="10515600" cy="5128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Na realizację zadań wynikających z ustawy z dnia 02 marca 2020 roku o szczególnych rozwiązaniach związanych z zapobieganiem, przeciwdziałaniem i zwalczaniem COVID-19, innych chorób zakaźnych oraz wywołanych nimi sytuacji kryzysowych, urząd dodatkowo otrzymał środki finansowe w kwocie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59 255,9 tys. zł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z przeznaczeniem na:</a:t>
            </a:r>
          </a:p>
          <a:p>
            <a:pPr>
              <a:lnSpc>
                <a:spcPts val="1920"/>
              </a:lnSpc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Dofinansowanie części kosztów wynagrodzeń pracowników oraz należnych</a:t>
            </a:r>
          </a:p>
          <a:p>
            <a:pPr marL="0" indent="0">
              <a:lnSpc>
                <a:spcPts val="1920"/>
              </a:lnSpc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od nich składek na ubezpieczenie społeczne w przypadku spadku obrotów gospodarczych	-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13 225,9 tys. zł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Dofinansowanie części kosztów prowadzenia działalności gospodarczej w przypadku</a:t>
            </a:r>
          </a:p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spadku obrotów gospodarczych przedsiębiorcy, będącemu osobą fizyczną </a:t>
            </a:r>
          </a:p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niezatrudniającemu pracowników						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-  5 000,0 tys. zł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Jednorazowe pożyczki na pokrycie bieżących kosztów prowadzenia działalności</a:t>
            </a:r>
          </a:p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gospodarczej mikro przedsiębiorcy					                 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-  40 800,0 tys. zł</a:t>
            </a:r>
          </a:p>
          <a:p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Dofinansowanie części kosztów wynagrodzeń oraz należnych od nich składek na  </a:t>
            </a:r>
          </a:p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ubezpieczenie społeczne pracowników organizacji pozarządowej</a:t>
            </a:r>
          </a:p>
          <a:p>
            <a:pPr marL="0" indent="0">
              <a:buNone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lub podmiotowi o działalności pożytku publicznego i wolontariacie			     -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230,0 tys. zł</a:t>
            </a: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EAD501DD-2A30-4CB0-8305-A0758458F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3C66D3A3-D995-4345-91A8-9FE9B3608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0449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8E5F5EB-3B07-4BAC-B687-C880270B7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Mieszkańcy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Powiatu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Nowotarskiego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wg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ekonomicznych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grup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wieku</a:t>
            </a:r>
            <a:endParaRPr lang="en-US" sz="2700" b="1" kern="1200" dirty="0">
              <a:solidFill>
                <a:schemeClr val="accent6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662F74D-9D88-4563-B1B7-E162732BACD8}"/>
              </a:ext>
            </a:extLst>
          </p:cNvPr>
          <p:cNvSpPr txBox="1"/>
          <p:nvPr/>
        </p:nvSpPr>
        <p:spPr>
          <a:xfrm>
            <a:off x="5161414" y="586822"/>
            <a:ext cx="6002636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W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odniesieniu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poprzedniego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roku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, w 2019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roku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został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odnotowany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spadek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liczby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ludności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w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wieku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przedprodukcyjnym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o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171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osób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Liczba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osób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w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wieku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produkcyjnym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spadła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w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porównaniu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roku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poprzedniego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o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479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osób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Wzrosła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natomiast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liczba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osób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w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wieku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poprodukcyjnym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o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924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osób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" name="Picture 13" descr="logo1">
            <a:extLst>
              <a:ext uri="{FF2B5EF4-FFF2-40B4-BE49-F238E27FC236}">
                <a16:creationId xmlns:a16="http://schemas.microsoft.com/office/drawing/2014/main" id="{A3D74AC2-B57A-4B70-9C90-7CF756DAB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herb">
            <a:extLst>
              <a:ext uri="{FF2B5EF4-FFF2-40B4-BE49-F238E27FC236}">
                <a16:creationId xmlns:a16="http://schemas.microsoft.com/office/drawing/2014/main" id="{3D192A72-9826-48D5-BA8E-075DEA901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30A156C7-AC93-406A-8695-C39419E404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775437"/>
              </p:ext>
            </p:extLst>
          </p:nvPr>
        </p:nvGraphicFramePr>
        <p:xfrm>
          <a:off x="557784" y="2734055"/>
          <a:ext cx="11164079" cy="394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451478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3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15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C4D80A6-E51C-4194-A243-F57BF91AF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pl-PL" sz="2700" b="1" dirty="0">
                <a:solidFill>
                  <a:schemeClr val="accent6">
                    <a:lumMod val="50000"/>
                  </a:schemeClr>
                </a:solidFill>
              </a:rPr>
              <a:t>Realizacja projektów współfinansowanych z Europejskiego Funduszu Społecznego</a:t>
            </a:r>
            <a:endParaRPr lang="pl-PL" sz="27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13" descr="logo1">
            <a:extLst>
              <a:ext uri="{FF2B5EF4-FFF2-40B4-BE49-F238E27FC236}">
                <a16:creationId xmlns:a16="http://schemas.microsoft.com/office/drawing/2014/main" id="{D0A116DF-7C5D-42A5-80D6-1665EE18B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herb">
            <a:extLst>
              <a:ext uri="{FF2B5EF4-FFF2-40B4-BE49-F238E27FC236}">
                <a16:creationId xmlns:a16="http://schemas.microsoft.com/office/drawing/2014/main" id="{3E5DC0A3-895B-47C1-8AC1-666BE5A64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" name="Symbol zastępczy zawartości 3">
            <a:extLst>
              <a:ext uri="{FF2B5EF4-FFF2-40B4-BE49-F238E27FC236}">
                <a16:creationId xmlns:a16="http://schemas.microsoft.com/office/drawing/2014/main" id="{F5BD43FE-71B4-4DF3-AF57-B1E8951ECF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253025"/>
              </p:ext>
            </p:extLst>
          </p:nvPr>
        </p:nvGraphicFramePr>
        <p:xfrm>
          <a:off x="957651" y="2819567"/>
          <a:ext cx="10161273" cy="3526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517">
                  <a:extLst>
                    <a:ext uri="{9D8B030D-6E8A-4147-A177-3AD203B41FA5}">
                      <a16:colId xmlns:a16="http://schemas.microsoft.com/office/drawing/2014/main" val="2901471094"/>
                    </a:ext>
                  </a:extLst>
                </a:gridCol>
                <a:gridCol w="2273745">
                  <a:extLst>
                    <a:ext uri="{9D8B030D-6E8A-4147-A177-3AD203B41FA5}">
                      <a16:colId xmlns:a16="http://schemas.microsoft.com/office/drawing/2014/main" val="625792303"/>
                    </a:ext>
                  </a:extLst>
                </a:gridCol>
                <a:gridCol w="2613941">
                  <a:extLst>
                    <a:ext uri="{9D8B030D-6E8A-4147-A177-3AD203B41FA5}">
                      <a16:colId xmlns:a16="http://schemas.microsoft.com/office/drawing/2014/main" val="3133571728"/>
                    </a:ext>
                  </a:extLst>
                </a:gridCol>
                <a:gridCol w="2525070">
                  <a:extLst>
                    <a:ext uri="{9D8B030D-6E8A-4147-A177-3AD203B41FA5}">
                      <a16:colId xmlns:a16="http://schemas.microsoft.com/office/drawing/2014/main" val="839921620"/>
                    </a:ext>
                  </a:extLst>
                </a:gridCol>
              </a:tblGrid>
              <a:tr h="53282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+mj-lt"/>
                        </a:rPr>
                        <a:t>Nazwa projektu</a:t>
                      </a:r>
                    </a:p>
                  </a:txBody>
                  <a:tcPr marL="87828" marR="87828" marT="43914" marB="4391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+mj-lt"/>
                        </a:rPr>
                        <a:t>Okres realizacji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+mj-lt"/>
                        </a:rPr>
                        <a:t>Ilość osób objętych wsparciem na dzień 30.06.2020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+mj-lt"/>
                        </a:rPr>
                        <a:t>Całkowita wartość projektu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016456"/>
                  </a:ext>
                </a:extLst>
              </a:tr>
              <a:tr h="73776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Aktywizacja osób młodych</a:t>
                      </a:r>
                    </a:p>
                    <a:p>
                      <a:r>
                        <a:rPr lang="pl-PL" sz="1400" dirty="0">
                          <a:latin typeface="+mj-lt"/>
                        </a:rPr>
                        <a:t>pozostających bez pracy w powiecie nowotarskim (IV) </a:t>
                      </a:r>
                    </a:p>
                  </a:txBody>
                  <a:tcPr marL="87828" marR="87828" marT="43914" marB="4391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Od 01.01.2019 - 30.06.2020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664 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7 881 793,10 zł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214117"/>
                  </a:ext>
                </a:extLst>
              </a:tr>
              <a:tr h="73776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Aktywizacja osób w wieku 30 lat i więcej pozostających bez pracy w powiecie nowotarskim (V)</a:t>
                      </a:r>
                    </a:p>
                  </a:txBody>
                  <a:tcPr marL="87828" marR="87828" marT="43914" marB="4391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Od 0.1.01.2019 - 30.06.2020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236 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2 729 308,31 zł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084465"/>
                  </a:ext>
                </a:extLst>
              </a:tr>
              <a:tr h="73776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Aktywizacja osób młodych pozostających bez pracy w powiecie nowotarskim (V)</a:t>
                      </a:r>
                    </a:p>
                  </a:txBody>
                  <a:tcPr marL="87828" marR="87828" marT="43914" marB="4391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latin typeface="+mj-lt"/>
                        </a:rPr>
                        <a:t>Od </a:t>
                      </a: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0.1.01.2020 - 30.06.2021</a:t>
                      </a:r>
                      <a:endParaRPr lang="pl-PL" sz="1400">
                        <a:latin typeface="+mj-lt"/>
                      </a:endParaRP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104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 4 879 502,45 zł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349960"/>
                  </a:ext>
                </a:extLst>
              </a:tr>
              <a:tr h="73776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j-lt"/>
                        </a:rPr>
                        <a:t>Aktywizacja osób w wieku 30 lat i więcej pozostających bez pracy w powiecie nowotarskim (VI)</a:t>
                      </a:r>
                    </a:p>
                  </a:txBody>
                  <a:tcPr marL="87828" marR="87828" marT="43914" marB="4391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Od 0.1.01.2020 - 30.06.2021</a:t>
                      </a:r>
                    </a:p>
                    <a:p>
                      <a:endParaRPr lang="pl-PL" sz="1400">
                        <a:latin typeface="+mj-lt"/>
                      </a:endParaRP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latin typeface="+mj-lt"/>
                        </a:rPr>
                        <a:t>90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</a:rPr>
                        <a:t>3 440 835,33 zł</a:t>
                      </a:r>
                    </a:p>
                  </a:txBody>
                  <a:tcPr marL="87828" marR="87828" marT="43914" marB="43914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268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22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33F2-98C9-44AB-9FA4-DAE4BB449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5047"/>
            <a:ext cx="10515600" cy="305641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D79578-9444-419E-A972-E1854EC28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1AC7E8B2-01E8-45CB-93B1-1CA97D9A4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DA976A46-8056-4735-9F3C-D80B9578D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0891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4AD29B6-BF3B-4407-9E75-52DF8E3B2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113B84D-6F36-4B47-9C74-C83821078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152" y="1014321"/>
            <a:ext cx="3486125" cy="4938423"/>
          </a:xfrm>
        </p:spPr>
        <p:txBody>
          <a:bodyPr>
            <a:noAutofit/>
          </a:bodyPr>
          <a:lstStyle/>
          <a:p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 </a:t>
            </a:r>
            <a:br>
              <a:rPr lang="pl-PL" sz="18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Poziom bezrobocia</a:t>
            </a:r>
            <a:br>
              <a:rPr lang="pl-PL" sz="19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</a:br>
            <a:br>
              <a:rPr lang="pl-PL" sz="19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pl-PL" sz="19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Na koniec czerwca 2020 roku w powiecie nowotarskim było zarejestrowanych </a:t>
            </a: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4610 osób bezrobotnych</a:t>
            </a:r>
            <a:r>
              <a:rPr lang="pl-PL" sz="19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. W stosunku do czerwca 2019 liczba bezrobotnych wzrosła o 38%. </a:t>
            </a:r>
            <a:br>
              <a:rPr lang="pl-PL" sz="19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pl-PL" sz="19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Wzrost bezrobocia wystąpił we wszystkich grupach, w największym stopniu dotyczył osób z prawem do zasiłku- o 72%, mężczyzn- o 46% oraz osób wcześniej pracujących- o 41%. </a:t>
            </a: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Osoby uprawnione do pobierania zasiłku</a:t>
            </a:r>
            <a:r>
              <a:rPr lang="pl-PL" sz="19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stanowiły 18% wszystkich zarejestrowanych. </a:t>
            </a: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Mężczyźni</a:t>
            </a:r>
            <a:r>
              <a:rPr lang="pl-PL" sz="19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stanowili 51% wszystkich zarejestrowanych. </a:t>
            </a: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Osoby wcześniej pracujące </a:t>
            </a:r>
            <a:r>
              <a:rPr lang="pl-PL" sz="19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stanowiły 85% wszystkich zarejestrowanych</a:t>
            </a:r>
            <a:r>
              <a:rPr lang="pl-PL" sz="19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l-PL" sz="19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9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87448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Picture 3" descr="herb">
            <a:extLst>
              <a:ext uri="{FF2B5EF4-FFF2-40B4-BE49-F238E27FC236}">
                <a16:creationId xmlns:a16="http://schemas.microsoft.com/office/drawing/2014/main" id="{F673C5FC-8127-46AF-A4D9-53D79FB0C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logo1">
            <a:extLst>
              <a:ext uri="{FF2B5EF4-FFF2-40B4-BE49-F238E27FC236}">
                <a16:creationId xmlns:a16="http://schemas.microsoft.com/office/drawing/2014/main" id="{81179595-01C0-4809-BAEF-C755E6115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646084C0-4A7A-47DF-8A6F-11D7926DA2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702219"/>
              </p:ext>
            </p:extLst>
          </p:nvPr>
        </p:nvGraphicFramePr>
        <p:xfrm>
          <a:off x="4526280" y="512064"/>
          <a:ext cx="6830568" cy="544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15165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71BD413-C341-47FA-9DB5-D23720884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868" y="675889"/>
            <a:ext cx="10168128" cy="1179576"/>
          </a:xfrm>
        </p:spPr>
        <p:txBody>
          <a:bodyPr>
            <a:normAutofit/>
          </a:bodyPr>
          <a:lstStyle/>
          <a:p>
            <a:r>
              <a:rPr lang="pl-PL" sz="21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Stopa bezrobocia </a:t>
            </a:r>
            <a:r>
              <a:rPr lang="pl-PL" sz="21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w powiecie nowotarskim w ciągu ostatniego roku wzrosła. Najwyższy poziom osiągnęła w maju 2020 roku stanowiąc 6,7%. W tym czasie w województwie i kraju osiągnęła poziom 5,1% i 6,0%.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3E59BD22-D267-4528-B8FA-A26F4977B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26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7FBE6D36-6023-4842-AA0B-436DD3E4E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ECCD3766-B958-4BB2-91F9-7FB4DEF083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100950"/>
              </p:ext>
            </p:extLst>
          </p:nvPr>
        </p:nvGraphicFramePr>
        <p:xfrm>
          <a:off x="1115568" y="2011679"/>
          <a:ext cx="9385284" cy="4839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7780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B803E81-16B4-48BF-B5BE-63BD93A9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Struktura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bezrobotnych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ze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względu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na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wiek</a:t>
            </a:r>
            <a:endParaRPr lang="en-US" sz="2700" kern="1200" dirty="0">
              <a:solidFill>
                <a:schemeClr val="accent6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E051022-1E11-4F66-8104-0E83B7555EC5}"/>
              </a:ext>
            </a:extLst>
          </p:cNvPr>
          <p:cNvSpPr txBox="1"/>
          <p:nvPr/>
        </p:nvSpPr>
        <p:spPr>
          <a:xfrm>
            <a:off x="5035320" y="407040"/>
            <a:ext cx="5965282" cy="1903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Na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koniec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czerwca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br.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najliczniejszą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grupę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stanowiły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osoby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w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wieku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od 25 do 34 lat.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W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grupie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tej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było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zarejestrowanych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1425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, 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co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stanowiło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31%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ogółu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Drugą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pod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względem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liczebności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grupę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reprezentowały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osoby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w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wieku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od </a:t>
            </a: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18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do </a:t>
            </a: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24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lat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, w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której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zarejestrowanych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było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pl-PL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937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,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tj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  <a:r>
              <a:rPr lang="pl-PL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20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%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wszystkich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bezrobotnych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Powyżej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55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roku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życia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zarejestrowanych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było</a:t>
            </a:r>
            <a:r>
              <a:rPr lang="en-US" sz="19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630 </a:t>
            </a:r>
            <a:r>
              <a:rPr lang="en-US" sz="19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19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599B3E5-8ECF-4156-8CAB-8C79B1C9B9CF}"/>
              </a:ext>
            </a:extLst>
          </p:cNvPr>
          <p:cNvSpPr txBox="1"/>
          <p:nvPr/>
        </p:nvSpPr>
        <p:spPr>
          <a:xfrm>
            <a:off x="838200" y="5486399"/>
            <a:ext cx="6906270" cy="1238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11" name="Picture 13" descr="logo1">
            <a:extLst>
              <a:ext uri="{FF2B5EF4-FFF2-40B4-BE49-F238E27FC236}">
                <a16:creationId xmlns:a16="http://schemas.microsoft.com/office/drawing/2014/main" id="{4280E9B1-B1C9-4564-BD88-4479D135A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 descr="herb">
            <a:extLst>
              <a:ext uri="{FF2B5EF4-FFF2-40B4-BE49-F238E27FC236}">
                <a16:creationId xmlns:a16="http://schemas.microsoft.com/office/drawing/2014/main" id="{6CF16334-3558-4326-8A06-D5135EA7D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Symbol zastępczy zawartości 6">
            <a:extLst>
              <a:ext uri="{FF2B5EF4-FFF2-40B4-BE49-F238E27FC236}">
                <a16:creationId xmlns:a16="http://schemas.microsoft.com/office/drawing/2014/main" id="{020BB82D-1AD8-4B97-9D82-2A49F5C162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967205"/>
              </p:ext>
            </p:extLst>
          </p:nvPr>
        </p:nvGraphicFramePr>
        <p:xfrm>
          <a:off x="736899" y="2634222"/>
          <a:ext cx="11164827" cy="381673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943261">
                  <a:extLst>
                    <a:ext uri="{9D8B030D-6E8A-4147-A177-3AD203B41FA5}">
                      <a16:colId xmlns:a16="http://schemas.microsoft.com/office/drawing/2014/main" val="3851032120"/>
                    </a:ext>
                  </a:extLst>
                </a:gridCol>
                <a:gridCol w="1476824">
                  <a:extLst>
                    <a:ext uri="{9D8B030D-6E8A-4147-A177-3AD203B41FA5}">
                      <a16:colId xmlns:a16="http://schemas.microsoft.com/office/drawing/2014/main" val="1424483367"/>
                    </a:ext>
                  </a:extLst>
                </a:gridCol>
                <a:gridCol w="1872594">
                  <a:extLst>
                    <a:ext uri="{9D8B030D-6E8A-4147-A177-3AD203B41FA5}">
                      <a16:colId xmlns:a16="http://schemas.microsoft.com/office/drawing/2014/main" val="1541556743"/>
                    </a:ext>
                  </a:extLst>
                </a:gridCol>
                <a:gridCol w="1476824">
                  <a:extLst>
                    <a:ext uri="{9D8B030D-6E8A-4147-A177-3AD203B41FA5}">
                      <a16:colId xmlns:a16="http://schemas.microsoft.com/office/drawing/2014/main" val="888360321"/>
                    </a:ext>
                  </a:extLst>
                </a:gridCol>
                <a:gridCol w="1872594">
                  <a:extLst>
                    <a:ext uri="{9D8B030D-6E8A-4147-A177-3AD203B41FA5}">
                      <a16:colId xmlns:a16="http://schemas.microsoft.com/office/drawing/2014/main" val="863674588"/>
                    </a:ext>
                  </a:extLst>
                </a:gridCol>
                <a:gridCol w="2522730">
                  <a:extLst>
                    <a:ext uri="{9D8B030D-6E8A-4147-A177-3AD203B41FA5}">
                      <a16:colId xmlns:a16="http://schemas.microsoft.com/office/drawing/2014/main" val="626837000"/>
                    </a:ext>
                  </a:extLst>
                </a:gridCol>
              </a:tblGrid>
              <a:tr h="522544">
                <a:tc rowSpan="2">
                  <a:txBody>
                    <a:bodyPr/>
                    <a:lstStyle/>
                    <a:p>
                      <a:r>
                        <a:rPr lang="pl-PL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Wiek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VI 2019</a:t>
                      </a:r>
                    </a:p>
                  </a:txBody>
                  <a:tcPr marL="147456" marR="110592" marT="73729" marB="7372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VI 2020</a:t>
                      </a:r>
                    </a:p>
                  </a:txBody>
                  <a:tcPr marL="147456" marR="110592" marT="73729" marB="7372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Różnica w</a:t>
                      </a: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 punktach</a:t>
                      </a: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procentowych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000715"/>
                  </a:ext>
                </a:extLst>
              </a:tr>
              <a:tr h="45854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ilość</a:t>
                      </a:r>
                    </a:p>
                  </a:txBody>
                  <a:tcPr marL="147456" marR="110592" marT="73729" marB="73729">
                    <a:lnL w="9525" cap="flat" cmpd="sng" algn="ctr">
                      <a:solidFill>
                        <a:srgbClr val="C7C6C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udział %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ilość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udział %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9525" cap="flat" cmpd="sng" algn="ctr">
                      <a:solidFill>
                        <a:srgbClr val="C7C6C1"/>
                      </a:solidFill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524436"/>
                  </a:ext>
                </a:extLst>
              </a:tr>
              <a:tr h="405093">
                <a:tc>
                  <a:txBody>
                    <a:bodyPr/>
                    <a:lstStyle/>
                    <a:p>
                      <a:r>
                        <a:rPr lang="pl-PL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18-24 lat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514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15,4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937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20,3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4,9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566134"/>
                  </a:ext>
                </a:extLst>
              </a:tr>
              <a:tr h="405093">
                <a:tc>
                  <a:txBody>
                    <a:bodyPr/>
                    <a:lstStyle/>
                    <a:p>
                      <a:r>
                        <a:rPr lang="pl-PL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25-34 lat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1073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32,2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1425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30,9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-1,3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474013"/>
                  </a:ext>
                </a:extLst>
              </a:tr>
              <a:tr h="405093">
                <a:tc>
                  <a:txBody>
                    <a:bodyPr/>
                    <a:lstStyle/>
                    <a:p>
                      <a:r>
                        <a:rPr lang="pl-PL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35-44 lat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683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20,5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898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19,5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-1,0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836590"/>
                  </a:ext>
                </a:extLst>
              </a:tr>
              <a:tr h="405093">
                <a:tc>
                  <a:txBody>
                    <a:bodyPr/>
                    <a:lstStyle/>
                    <a:p>
                      <a:r>
                        <a:rPr lang="pl-PL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45-54 lat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540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16,2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720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15,6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-0,6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456061"/>
                  </a:ext>
                </a:extLst>
              </a:tr>
              <a:tr h="405093">
                <a:tc>
                  <a:txBody>
                    <a:bodyPr/>
                    <a:lstStyle/>
                    <a:p>
                      <a:r>
                        <a:rPr lang="pl-PL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55-59 lat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316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9,5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399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8,7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-0,8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093951"/>
                  </a:ext>
                </a:extLst>
              </a:tr>
              <a:tr h="405093">
                <a:tc>
                  <a:txBody>
                    <a:bodyPr/>
                    <a:lstStyle/>
                    <a:p>
                      <a:r>
                        <a:rPr lang="pl-PL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60-64 lat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208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6,2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231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5,0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-1,2</a:t>
                      </a: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8783166"/>
                  </a:ext>
                </a:extLst>
              </a:tr>
              <a:tr h="405093">
                <a:tc>
                  <a:txBody>
                    <a:bodyPr/>
                    <a:lstStyle/>
                    <a:p>
                      <a:r>
                        <a:rPr lang="pl-PL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Razem</a:t>
                      </a:r>
                      <a:endParaRPr lang="pl-PL" sz="1400" b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3334</a:t>
                      </a:r>
                      <a:endParaRPr lang="pl-PL" sz="1300" b="1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100,0</a:t>
                      </a:r>
                      <a:endParaRPr lang="pl-PL" sz="1300" b="1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4610</a:t>
                      </a:r>
                      <a:endParaRPr lang="pl-PL" sz="1300" b="1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100,0</a:t>
                      </a:r>
                      <a:endParaRPr lang="pl-PL" sz="1300" b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-</a:t>
                      </a:r>
                      <a:endParaRPr lang="pl-PL" sz="1300" b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147456" marR="110592" marT="73729" marB="73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617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850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EF2E4-F79E-4EF8-9ABD-BA45B39A3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3389555" cy="5571066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bg1"/>
                </a:solidFill>
                <a:cs typeface="Times New Roman" panose="02020603050405020304" pitchFamily="18" charset="0"/>
              </a:rPr>
              <a:t>Bezrobotni według wieku</a:t>
            </a:r>
            <a:endParaRPr lang="pl-PL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13" descr="logo1">
            <a:extLst>
              <a:ext uri="{FF2B5EF4-FFF2-40B4-BE49-F238E27FC236}">
                <a16:creationId xmlns:a16="http://schemas.microsoft.com/office/drawing/2014/main" id="{30A600B7-7261-4A84-B626-07FFB7F0D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herb">
            <a:extLst>
              <a:ext uri="{FF2B5EF4-FFF2-40B4-BE49-F238E27FC236}">
                <a16:creationId xmlns:a16="http://schemas.microsoft.com/office/drawing/2014/main" id="{1875F5F9-BA3F-4A20-9CAB-6570D0423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27485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C04E5803-3C20-441E-94FC-9DD065CB2E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714385"/>
              </p:ext>
            </p:extLst>
          </p:nvPr>
        </p:nvGraphicFramePr>
        <p:xfrm>
          <a:off x="4679576" y="1210235"/>
          <a:ext cx="6519135" cy="4054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20585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63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DBEDEA4-C8A6-4870-B475-86DDBE9B4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Struktura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bezrobotnych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ze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względu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US" sz="2700" b="1" kern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700" b="1" kern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wykształcenie</a:t>
            </a:r>
            <a:endParaRPr lang="en-US" sz="2700" kern="1200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FFA213D7-3DBD-4789-B630-DCFA83258586}"/>
              </a:ext>
            </a:extLst>
          </p:cNvPr>
          <p:cNvSpPr txBox="1"/>
          <p:nvPr/>
        </p:nvSpPr>
        <p:spPr>
          <a:xfrm>
            <a:off x="5351164" y="365125"/>
            <a:ext cx="6002636" cy="1980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Wykształceniem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wyższym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legitymowało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się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587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Stanowiły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one 13%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wszystkich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zarejestrowanych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Pod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względem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liczebności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najwięcej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zarejestrowanych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było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z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wykształceniem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zasadniczym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zawodowym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– 1353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osoby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,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oraz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gimnazjalnym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i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poniżej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– 1099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osób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</a:p>
        </p:txBody>
      </p:sp>
      <p:pic>
        <p:nvPicPr>
          <p:cNvPr id="9" name="Picture 13" descr="logo1">
            <a:extLst>
              <a:ext uri="{FF2B5EF4-FFF2-40B4-BE49-F238E27FC236}">
                <a16:creationId xmlns:a16="http://schemas.microsoft.com/office/drawing/2014/main" id="{3743AAD3-18DD-40E8-A03F-3895567AC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3798" cy="70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herb">
            <a:extLst>
              <a:ext uri="{FF2B5EF4-FFF2-40B4-BE49-F238E27FC236}">
                <a16:creationId xmlns:a16="http://schemas.microsoft.com/office/drawing/2014/main" id="{640353F1-82C7-463F-883E-63B550142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24" y="0"/>
            <a:ext cx="1073076" cy="10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EB4D47D2-89F9-451B-BCB3-60D7F34AE4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682216"/>
              </p:ext>
            </p:extLst>
          </p:nvPr>
        </p:nvGraphicFramePr>
        <p:xfrm>
          <a:off x="673327" y="2734056"/>
          <a:ext cx="10933741" cy="351263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840489">
                  <a:extLst>
                    <a:ext uri="{9D8B030D-6E8A-4147-A177-3AD203B41FA5}">
                      <a16:colId xmlns:a16="http://schemas.microsoft.com/office/drawing/2014/main" val="2430068209"/>
                    </a:ext>
                  </a:extLst>
                </a:gridCol>
                <a:gridCol w="1387137">
                  <a:extLst>
                    <a:ext uri="{9D8B030D-6E8A-4147-A177-3AD203B41FA5}">
                      <a16:colId xmlns:a16="http://schemas.microsoft.com/office/drawing/2014/main" val="3609191399"/>
                    </a:ext>
                  </a:extLst>
                </a:gridCol>
                <a:gridCol w="1479032">
                  <a:extLst>
                    <a:ext uri="{9D8B030D-6E8A-4147-A177-3AD203B41FA5}">
                      <a16:colId xmlns:a16="http://schemas.microsoft.com/office/drawing/2014/main" val="1055010924"/>
                    </a:ext>
                  </a:extLst>
                </a:gridCol>
                <a:gridCol w="1387138">
                  <a:extLst>
                    <a:ext uri="{9D8B030D-6E8A-4147-A177-3AD203B41FA5}">
                      <a16:colId xmlns:a16="http://schemas.microsoft.com/office/drawing/2014/main" val="191537444"/>
                    </a:ext>
                  </a:extLst>
                </a:gridCol>
                <a:gridCol w="1479032">
                  <a:extLst>
                    <a:ext uri="{9D8B030D-6E8A-4147-A177-3AD203B41FA5}">
                      <a16:colId xmlns:a16="http://schemas.microsoft.com/office/drawing/2014/main" val="1087184650"/>
                    </a:ext>
                  </a:extLst>
                </a:gridCol>
                <a:gridCol w="2360913">
                  <a:extLst>
                    <a:ext uri="{9D8B030D-6E8A-4147-A177-3AD203B41FA5}">
                      <a16:colId xmlns:a16="http://schemas.microsoft.com/office/drawing/2014/main" val="1422024813"/>
                    </a:ext>
                  </a:extLst>
                </a:gridCol>
              </a:tblGrid>
              <a:tr h="435483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rgbClr val="FFFFFF"/>
                          </a:solidFill>
                          <a:latin typeface="+mj-lt"/>
                        </a:rPr>
                        <a:t>Poziom wykształcenia</a:t>
                      </a:r>
                    </a:p>
                  </a:txBody>
                  <a:tcPr marL="179457" marR="107674" marT="107674" marB="107674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rgbClr val="FFFFFF"/>
                          </a:solidFill>
                          <a:latin typeface="+mj-lt"/>
                        </a:rPr>
                        <a:t>VI 2019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rgbClr val="FFFFFF"/>
                          </a:solidFill>
                          <a:latin typeface="+mj-lt"/>
                        </a:rPr>
                        <a:t>VI 2020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solidFill>
                            <a:srgbClr val="FFFFFF"/>
                          </a:solidFill>
                          <a:latin typeface="+mj-lt"/>
                        </a:rPr>
                        <a:t>Różnica w punktach procentowych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9348"/>
                  </a:ext>
                </a:extLst>
              </a:tr>
              <a:tr h="43548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ilość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udział %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ilość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udział %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633346"/>
                  </a:ext>
                </a:extLst>
              </a:tr>
              <a:tr h="435483">
                <a:tc>
                  <a:txBody>
                    <a:bodyPr/>
                    <a:lstStyle/>
                    <a:p>
                      <a:pPr algn="l"/>
                      <a:r>
                        <a:rPr lang="pl-PL" sz="145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wyższe</a:t>
                      </a:r>
                    </a:p>
                  </a:txBody>
                  <a:tcPr marL="179457" marR="107674" marT="107674" marB="107674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445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13,3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587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12,7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-0,6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53807"/>
                  </a:ext>
                </a:extLst>
              </a:tr>
              <a:tr h="435483">
                <a:tc>
                  <a:txBody>
                    <a:bodyPr/>
                    <a:lstStyle/>
                    <a:p>
                      <a:pPr algn="l"/>
                      <a:r>
                        <a:rPr lang="pl-PL" sz="145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policealne i średnie zawodowe</a:t>
                      </a:r>
                    </a:p>
                  </a:txBody>
                  <a:tcPr marL="179457" marR="107674" marT="107674" marB="107674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639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19,2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916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19,9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0,7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80361"/>
                  </a:ext>
                </a:extLst>
              </a:tr>
              <a:tr h="435483">
                <a:tc>
                  <a:txBody>
                    <a:bodyPr/>
                    <a:lstStyle/>
                    <a:p>
                      <a:pPr algn="l"/>
                      <a:r>
                        <a:rPr lang="pl-PL" sz="145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LO</a:t>
                      </a:r>
                    </a:p>
                  </a:txBody>
                  <a:tcPr marL="179457" marR="107674" marT="107674" marB="107674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463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13,9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655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14,2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0,3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698191"/>
                  </a:ext>
                </a:extLst>
              </a:tr>
              <a:tr h="435483">
                <a:tc>
                  <a:txBody>
                    <a:bodyPr/>
                    <a:lstStyle/>
                    <a:p>
                      <a:pPr algn="l"/>
                      <a:r>
                        <a:rPr lang="pl-PL" sz="145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zasadnicze zawodowe</a:t>
                      </a:r>
                    </a:p>
                  </a:txBody>
                  <a:tcPr marL="179457" marR="107674" marT="107674" marB="107674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905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27,1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1353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29,4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2,3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29678"/>
                  </a:ext>
                </a:extLst>
              </a:tr>
              <a:tr h="435483">
                <a:tc>
                  <a:txBody>
                    <a:bodyPr/>
                    <a:lstStyle/>
                    <a:p>
                      <a:pPr algn="l"/>
                      <a:r>
                        <a:rPr lang="pl-PL" sz="145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gimnazjalne i poniżej</a:t>
                      </a:r>
                    </a:p>
                  </a:txBody>
                  <a:tcPr marL="179457" marR="107674" marT="107674" marB="107674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882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26,5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1099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23,8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-2,7</a:t>
                      </a: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738110"/>
                  </a:ext>
                </a:extLst>
              </a:tr>
              <a:tr h="435483">
                <a:tc>
                  <a:txBody>
                    <a:bodyPr/>
                    <a:lstStyle/>
                    <a:p>
                      <a:pPr algn="l"/>
                      <a:r>
                        <a:rPr lang="pl-PL" sz="145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Razem</a:t>
                      </a:r>
                      <a:endParaRPr lang="pl-PL" sz="1450" b="1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 marL="179457" marR="107674" marT="107674" marB="107674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3334</a:t>
                      </a:r>
                      <a:endParaRPr lang="pl-PL" sz="1300" b="1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100,0</a:t>
                      </a:r>
                      <a:endParaRPr lang="pl-PL" sz="1300" b="1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4610</a:t>
                      </a:r>
                      <a:endParaRPr lang="pl-PL" sz="1300" b="1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100,0</a:t>
                      </a:r>
                      <a:endParaRPr lang="pl-PL" sz="1300" b="1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-</a:t>
                      </a:r>
                      <a:endParaRPr lang="pl-PL" sz="1300" b="1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 marL="179457" marR="107674" marT="107674" marB="107674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204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9623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1400</TotalTime>
  <Words>3343</Words>
  <Application>Microsoft Office PowerPoint</Application>
  <PresentationFormat>Panoramiczny</PresentationFormat>
  <Paragraphs>649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Motyw pakietu Office</vt:lpstr>
      <vt:lpstr>Rynek Pracy w Powiecie Nowotarskim</vt:lpstr>
      <vt:lpstr>Ogólna Charakterystyka Powiatu</vt:lpstr>
      <vt:lpstr>Mieszkańcy Powiatu Nowotarskiego wg ekonomicznych grup wieku</vt:lpstr>
      <vt:lpstr>Prezentacja programu PowerPoint</vt:lpstr>
      <vt:lpstr>   Poziom bezrobocia  Na koniec czerwca 2020 roku w powiecie nowotarskim było zarejestrowanych 4610 osób bezrobotnych. W stosunku do czerwca 2019 liczba bezrobotnych wzrosła o 38%.  Wzrost bezrobocia wystąpił we wszystkich grupach, w największym stopniu dotyczył osób z prawem do zasiłku- o 72%, mężczyzn- o 46% oraz osób wcześniej pracujących- o 41%. Osoby uprawnione do pobierania zasiłku stanowiły 18% wszystkich zarejestrowanych. Mężczyźni stanowili 51% wszystkich zarejestrowanych. Osoby wcześniej pracujące stanowiły 85% wszystkich zarejestrowanych.  </vt:lpstr>
      <vt:lpstr>Stopa bezrobocia w powiecie nowotarskim w ciągu ostatniego roku wzrosła. Najwyższy poziom osiągnęła w maju 2020 roku stanowiąc 6,7%. W tym czasie w województwie i kraju osiągnęła poziom 5,1% i 6,0%.</vt:lpstr>
      <vt:lpstr>Struktura bezrobotnych ze względu na wiek</vt:lpstr>
      <vt:lpstr>Bezrobotni według wieku</vt:lpstr>
      <vt:lpstr>Struktura bezrobotnych ze względu na wykształcenie</vt:lpstr>
      <vt:lpstr>Bezrobotni według wykształcenia</vt:lpstr>
      <vt:lpstr>Bezrobotni według dotychczasowego stażu pracy</vt:lpstr>
      <vt:lpstr>Bezrobotni według stażu pracy</vt:lpstr>
      <vt:lpstr>Bezrobotni według czasu pozostawiania bez pracy </vt:lpstr>
      <vt:lpstr>Wśród bezrobotnych najczęściej występowały następujące zawody: </vt:lpstr>
      <vt:lpstr>Osoby będące w szczególnej sytuacji na rynku pracy</vt:lpstr>
      <vt:lpstr> Na koniec czerwca 2020 roku, co najmniej do jednej kategorii osób bezrobotnych, będących w szczególnej sytuacji na rynku pracy należało 80% wszystkich zarejestrowanych. </vt:lpstr>
      <vt:lpstr>Prezentacja programu PowerPoint</vt:lpstr>
      <vt:lpstr>Prezentacja programu PowerPoint</vt:lpstr>
      <vt:lpstr>Prezentacja programu PowerPoint</vt:lpstr>
      <vt:lpstr>Rejestracje bezrobotnych </vt:lpstr>
      <vt:lpstr> Wyłączenia z ewidencji</vt:lpstr>
      <vt:lpstr> Oferty pracy</vt:lpstr>
      <vt:lpstr>Bezrobotni według miast i gmin</vt:lpstr>
      <vt:lpstr>Prezentacja programu PowerPoint</vt:lpstr>
      <vt:lpstr> Pośrednictwo pracy</vt:lpstr>
      <vt:lpstr>Poradnictwo zawodowe</vt:lpstr>
      <vt:lpstr>Realizacja zadań w ramach przyznanych środków</vt:lpstr>
      <vt:lpstr>Prezentacja programu PowerPoint</vt:lpstr>
      <vt:lpstr>Realizacja zadań związanych z zapobieganiem, przeciwdziałaniem i zwalczaniem COVID-19</vt:lpstr>
      <vt:lpstr>Realizacja projektów współfinansowanych z Europejskiego Funduszu Społecznego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Rynek Pracy w Powiecie Nowotarskim</dc:title>
  <dc:creator>pup_nt</dc:creator>
  <cp:lastModifiedBy>pup_nt</cp:lastModifiedBy>
  <cp:revision>144</cp:revision>
  <dcterms:created xsi:type="dcterms:W3CDTF">2020-08-03T11:36:34Z</dcterms:created>
  <dcterms:modified xsi:type="dcterms:W3CDTF">2020-08-07T10:34:22Z</dcterms:modified>
</cp:coreProperties>
</file>